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3"/>
  </p:handoutMasterIdLst>
  <p:sldIdLst>
    <p:sldId id="257" r:id="rId2"/>
    <p:sldId id="263" r:id="rId3"/>
    <p:sldId id="264" r:id="rId4"/>
    <p:sldId id="265" r:id="rId5"/>
    <p:sldId id="266" r:id="rId6"/>
    <p:sldId id="269" r:id="rId7"/>
    <p:sldId id="271" r:id="rId8"/>
    <p:sldId id="273" r:id="rId9"/>
    <p:sldId id="276" r:id="rId10"/>
    <p:sldId id="277" r:id="rId11"/>
    <p:sldId id="278" r:id="rId12"/>
  </p:sldIdLst>
  <p:sldSz cx="9144000" cy="5143500" type="screen16x9"/>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30" autoAdjust="0"/>
    <p:restoredTop sz="94660"/>
  </p:normalViewPr>
  <p:slideViewPr>
    <p:cSldViewPr>
      <p:cViewPr varScale="1">
        <p:scale>
          <a:sx n="144" d="100"/>
          <a:sy n="144" d="100"/>
        </p:scale>
        <p:origin x="104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E9592C-49E6-4787-BA7F-23E901D10F0E}" type="doc">
      <dgm:prSet loTypeId="urn:microsoft.com/office/officeart/2005/8/layout/hProcess9" loCatId="process" qsTypeId="urn:microsoft.com/office/officeart/2005/8/quickstyle/simple1" qsCatId="simple" csTypeId="urn:microsoft.com/office/officeart/2005/8/colors/accent1_1" csCatId="accent1" phldr="1"/>
      <dgm:spPr/>
    </dgm:pt>
    <dgm:pt modelId="{4243FA26-3028-4E3E-BFF0-5B119E948FC2}">
      <dgm:prSet phldrT="[Texto]" custT="1"/>
      <dgm:spPr/>
      <dgm:t>
        <a:bodyPr/>
        <a:lstStyle/>
        <a:p>
          <a:r>
            <a:rPr lang="es-ES" sz="1800" b="1" dirty="0"/>
            <a:t>Unidad I</a:t>
          </a:r>
          <a:r>
            <a:rPr lang="es-ES" sz="1800" dirty="0"/>
            <a:t/>
          </a:r>
          <a:br>
            <a:rPr lang="es-ES" sz="1800" dirty="0"/>
          </a:br>
          <a:r>
            <a:rPr lang="es-ES" sz="1800" dirty="0"/>
            <a:t>Aspectos generales de la investigación científica.</a:t>
          </a:r>
        </a:p>
      </dgm:t>
    </dgm:pt>
    <dgm:pt modelId="{E2319334-4351-4F94-B127-E66BF71F3277}" type="parTrans" cxnId="{8578E370-A945-4A34-8410-22E9AF2C3AF9}">
      <dgm:prSet/>
      <dgm:spPr/>
      <dgm:t>
        <a:bodyPr/>
        <a:lstStyle/>
        <a:p>
          <a:endParaRPr lang="es-ES" sz="1800"/>
        </a:p>
      </dgm:t>
    </dgm:pt>
    <dgm:pt modelId="{D1DA1835-ECC8-4D36-9D6B-A2B4C129635E}" type="sibTrans" cxnId="{8578E370-A945-4A34-8410-22E9AF2C3AF9}">
      <dgm:prSet/>
      <dgm:spPr/>
      <dgm:t>
        <a:bodyPr/>
        <a:lstStyle/>
        <a:p>
          <a:endParaRPr lang="es-ES" sz="1800"/>
        </a:p>
      </dgm:t>
    </dgm:pt>
    <dgm:pt modelId="{F25AEA75-662D-47C1-8D44-A8B53C616F9A}">
      <dgm:prSet phldrT="[Texto]" custT="1"/>
      <dgm:spPr/>
      <dgm:t>
        <a:bodyPr/>
        <a:lstStyle/>
        <a:p>
          <a:r>
            <a:rPr lang="es-ES" sz="1800" b="1" dirty="0"/>
            <a:t>Unidad II</a:t>
          </a:r>
          <a:r>
            <a:rPr lang="es-ES" sz="1800" dirty="0"/>
            <a:t/>
          </a:r>
          <a:br>
            <a:rPr lang="es-ES" sz="1800" dirty="0"/>
          </a:br>
          <a:r>
            <a:rPr lang="es-ES" sz="1800" dirty="0"/>
            <a:t>Primera parte del proyecto de investigación cuantitativo.</a:t>
          </a:r>
        </a:p>
      </dgm:t>
    </dgm:pt>
    <dgm:pt modelId="{32CD81AB-12C7-4325-9830-1FA8090C6AF0}" type="parTrans" cxnId="{3F1D8AEF-2AD5-44FE-81C9-4F7C9A3D5CC3}">
      <dgm:prSet/>
      <dgm:spPr/>
      <dgm:t>
        <a:bodyPr/>
        <a:lstStyle/>
        <a:p>
          <a:endParaRPr lang="es-ES" sz="1800"/>
        </a:p>
      </dgm:t>
    </dgm:pt>
    <dgm:pt modelId="{D695282E-5AE1-4632-B76E-EF3F57343156}" type="sibTrans" cxnId="{3F1D8AEF-2AD5-44FE-81C9-4F7C9A3D5CC3}">
      <dgm:prSet/>
      <dgm:spPr/>
      <dgm:t>
        <a:bodyPr/>
        <a:lstStyle/>
        <a:p>
          <a:endParaRPr lang="es-ES" sz="1800"/>
        </a:p>
      </dgm:t>
    </dgm:pt>
    <dgm:pt modelId="{93339B89-3C08-447E-899F-F186AC71C187}">
      <dgm:prSet phldrT="[Texto]" custT="1"/>
      <dgm:spPr/>
      <dgm:t>
        <a:bodyPr/>
        <a:lstStyle/>
        <a:p>
          <a:r>
            <a:rPr lang="es-ES" sz="1800" b="1" dirty="0"/>
            <a:t>Unidad III</a:t>
          </a:r>
          <a:br>
            <a:rPr lang="es-ES" sz="1800" b="1" dirty="0"/>
          </a:br>
          <a:r>
            <a:rPr lang="es-ES" sz="1800" b="0" dirty="0"/>
            <a:t>Segund</a:t>
          </a:r>
          <a:r>
            <a:rPr lang="es-ES" sz="1800" dirty="0"/>
            <a:t>a parte del proyecto de investigación cuantitativo.</a:t>
          </a:r>
        </a:p>
      </dgm:t>
    </dgm:pt>
    <dgm:pt modelId="{2377710B-FD72-43A3-961F-78B53BA80D31}" type="parTrans" cxnId="{4D633AC2-4345-4FFE-871B-D118978618FB}">
      <dgm:prSet/>
      <dgm:spPr/>
      <dgm:t>
        <a:bodyPr/>
        <a:lstStyle/>
        <a:p>
          <a:endParaRPr lang="es-ES" sz="1800"/>
        </a:p>
      </dgm:t>
    </dgm:pt>
    <dgm:pt modelId="{B51400B0-F44C-4C9B-BA7E-28A0A856D869}" type="sibTrans" cxnId="{4D633AC2-4345-4FFE-871B-D118978618FB}">
      <dgm:prSet/>
      <dgm:spPr/>
      <dgm:t>
        <a:bodyPr/>
        <a:lstStyle/>
        <a:p>
          <a:endParaRPr lang="es-ES" sz="1800"/>
        </a:p>
      </dgm:t>
    </dgm:pt>
    <dgm:pt modelId="{8CEA2926-AE44-4819-AB4D-881D47AC5D2A}">
      <dgm:prSet phldrT="[Texto]" custT="1"/>
      <dgm:spPr/>
      <dgm:t>
        <a:bodyPr/>
        <a:lstStyle/>
        <a:p>
          <a:r>
            <a:rPr lang="es-ES" sz="1800" b="1" dirty="0"/>
            <a:t>Unidad IV</a:t>
          </a:r>
          <a:r>
            <a:rPr lang="es-ES" sz="1800" dirty="0"/>
            <a:t/>
          </a:r>
          <a:br>
            <a:rPr lang="es-ES" sz="1800" dirty="0"/>
          </a:br>
          <a:r>
            <a:rPr lang="es-ES" sz="1800" dirty="0"/>
            <a:t>Tercera y cuarta parte de proyecto de investigación.</a:t>
          </a:r>
        </a:p>
      </dgm:t>
    </dgm:pt>
    <dgm:pt modelId="{4BEDBEF1-3A01-4EAF-9EF0-DC59965DD924}" type="parTrans" cxnId="{CA039E49-E328-4968-9861-BD52FB6DE3D5}">
      <dgm:prSet/>
      <dgm:spPr/>
      <dgm:t>
        <a:bodyPr/>
        <a:lstStyle/>
        <a:p>
          <a:endParaRPr lang="es-ES" sz="1800"/>
        </a:p>
      </dgm:t>
    </dgm:pt>
    <dgm:pt modelId="{56DB9AAC-AD94-4CFF-BE5D-B2058E3785DE}" type="sibTrans" cxnId="{CA039E49-E328-4968-9861-BD52FB6DE3D5}">
      <dgm:prSet/>
      <dgm:spPr/>
      <dgm:t>
        <a:bodyPr/>
        <a:lstStyle/>
        <a:p>
          <a:endParaRPr lang="es-ES" sz="1800"/>
        </a:p>
      </dgm:t>
    </dgm:pt>
    <dgm:pt modelId="{25DDE0BA-3BF6-4CEB-9C71-F86F7B528F5D}" type="pres">
      <dgm:prSet presAssocID="{D6E9592C-49E6-4787-BA7F-23E901D10F0E}" presName="CompostProcess" presStyleCnt="0">
        <dgm:presLayoutVars>
          <dgm:dir/>
          <dgm:resizeHandles val="exact"/>
        </dgm:presLayoutVars>
      </dgm:prSet>
      <dgm:spPr/>
    </dgm:pt>
    <dgm:pt modelId="{6514E952-CFE9-406E-9DF1-4262FD534C7C}" type="pres">
      <dgm:prSet presAssocID="{D6E9592C-49E6-4787-BA7F-23E901D10F0E}" presName="arrow" presStyleLbl="bgShp" presStyleIdx="0" presStyleCnt="1"/>
      <dgm:spPr/>
    </dgm:pt>
    <dgm:pt modelId="{E621FBCB-8E89-48BD-882E-BA58BC408F14}" type="pres">
      <dgm:prSet presAssocID="{D6E9592C-49E6-4787-BA7F-23E901D10F0E}" presName="linearProcess" presStyleCnt="0"/>
      <dgm:spPr/>
    </dgm:pt>
    <dgm:pt modelId="{0878EB17-6968-48FB-AF2A-BC295F4EEF56}" type="pres">
      <dgm:prSet presAssocID="{4243FA26-3028-4E3E-BFF0-5B119E948FC2}" presName="textNode" presStyleLbl="node1" presStyleIdx="0" presStyleCnt="4">
        <dgm:presLayoutVars>
          <dgm:bulletEnabled val="1"/>
        </dgm:presLayoutVars>
      </dgm:prSet>
      <dgm:spPr/>
      <dgm:t>
        <a:bodyPr/>
        <a:lstStyle/>
        <a:p>
          <a:endParaRPr lang="es-ES"/>
        </a:p>
      </dgm:t>
    </dgm:pt>
    <dgm:pt modelId="{F3BE79D8-7461-49D3-81B1-4723F4E1A10E}" type="pres">
      <dgm:prSet presAssocID="{D1DA1835-ECC8-4D36-9D6B-A2B4C129635E}" presName="sibTrans" presStyleCnt="0"/>
      <dgm:spPr/>
    </dgm:pt>
    <dgm:pt modelId="{C95A20A7-FF76-4215-8FC0-22502DCB7231}" type="pres">
      <dgm:prSet presAssocID="{F25AEA75-662D-47C1-8D44-A8B53C616F9A}" presName="textNode" presStyleLbl="node1" presStyleIdx="1" presStyleCnt="4">
        <dgm:presLayoutVars>
          <dgm:bulletEnabled val="1"/>
        </dgm:presLayoutVars>
      </dgm:prSet>
      <dgm:spPr/>
      <dgm:t>
        <a:bodyPr/>
        <a:lstStyle/>
        <a:p>
          <a:endParaRPr lang="es-ES"/>
        </a:p>
      </dgm:t>
    </dgm:pt>
    <dgm:pt modelId="{F6931A29-E0EC-4FCB-A11E-78EC7F0CD9E3}" type="pres">
      <dgm:prSet presAssocID="{D695282E-5AE1-4632-B76E-EF3F57343156}" presName="sibTrans" presStyleCnt="0"/>
      <dgm:spPr/>
    </dgm:pt>
    <dgm:pt modelId="{C782F754-3739-48FA-B7F6-09570AC36FE6}" type="pres">
      <dgm:prSet presAssocID="{93339B89-3C08-447E-899F-F186AC71C187}" presName="textNode" presStyleLbl="node1" presStyleIdx="2" presStyleCnt="4">
        <dgm:presLayoutVars>
          <dgm:bulletEnabled val="1"/>
        </dgm:presLayoutVars>
      </dgm:prSet>
      <dgm:spPr/>
      <dgm:t>
        <a:bodyPr/>
        <a:lstStyle/>
        <a:p>
          <a:endParaRPr lang="es-ES"/>
        </a:p>
      </dgm:t>
    </dgm:pt>
    <dgm:pt modelId="{28F400B2-AAEB-4A42-B5A6-6A276AA48E11}" type="pres">
      <dgm:prSet presAssocID="{B51400B0-F44C-4C9B-BA7E-28A0A856D869}" presName="sibTrans" presStyleCnt="0"/>
      <dgm:spPr/>
    </dgm:pt>
    <dgm:pt modelId="{71E90F0B-426D-42C4-BAC1-3455B066CACD}" type="pres">
      <dgm:prSet presAssocID="{8CEA2926-AE44-4819-AB4D-881D47AC5D2A}" presName="textNode" presStyleLbl="node1" presStyleIdx="3" presStyleCnt="4">
        <dgm:presLayoutVars>
          <dgm:bulletEnabled val="1"/>
        </dgm:presLayoutVars>
      </dgm:prSet>
      <dgm:spPr/>
      <dgm:t>
        <a:bodyPr/>
        <a:lstStyle/>
        <a:p>
          <a:endParaRPr lang="es-ES"/>
        </a:p>
      </dgm:t>
    </dgm:pt>
  </dgm:ptLst>
  <dgm:cxnLst>
    <dgm:cxn modelId="{6B64F888-B2E9-47FA-8B3E-E450E6AB45E3}" type="presOf" srcId="{F25AEA75-662D-47C1-8D44-A8B53C616F9A}" destId="{C95A20A7-FF76-4215-8FC0-22502DCB7231}" srcOrd="0" destOrd="0" presId="urn:microsoft.com/office/officeart/2005/8/layout/hProcess9"/>
    <dgm:cxn modelId="{CA039E49-E328-4968-9861-BD52FB6DE3D5}" srcId="{D6E9592C-49E6-4787-BA7F-23E901D10F0E}" destId="{8CEA2926-AE44-4819-AB4D-881D47AC5D2A}" srcOrd="3" destOrd="0" parTransId="{4BEDBEF1-3A01-4EAF-9EF0-DC59965DD924}" sibTransId="{56DB9AAC-AD94-4CFF-BE5D-B2058E3785DE}"/>
    <dgm:cxn modelId="{DC31CBFD-EAC3-4592-AB63-0F989346968F}" type="presOf" srcId="{8CEA2926-AE44-4819-AB4D-881D47AC5D2A}" destId="{71E90F0B-426D-42C4-BAC1-3455B066CACD}" srcOrd="0" destOrd="0" presId="urn:microsoft.com/office/officeart/2005/8/layout/hProcess9"/>
    <dgm:cxn modelId="{3F1D8AEF-2AD5-44FE-81C9-4F7C9A3D5CC3}" srcId="{D6E9592C-49E6-4787-BA7F-23E901D10F0E}" destId="{F25AEA75-662D-47C1-8D44-A8B53C616F9A}" srcOrd="1" destOrd="0" parTransId="{32CD81AB-12C7-4325-9830-1FA8090C6AF0}" sibTransId="{D695282E-5AE1-4632-B76E-EF3F57343156}"/>
    <dgm:cxn modelId="{C69D6C1C-5EF7-4064-8CC8-F99AD3BD8687}" type="presOf" srcId="{93339B89-3C08-447E-899F-F186AC71C187}" destId="{C782F754-3739-48FA-B7F6-09570AC36FE6}" srcOrd="0" destOrd="0" presId="urn:microsoft.com/office/officeart/2005/8/layout/hProcess9"/>
    <dgm:cxn modelId="{8578E370-A945-4A34-8410-22E9AF2C3AF9}" srcId="{D6E9592C-49E6-4787-BA7F-23E901D10F0E}" destId="{4243FA26-3028-4E3E-BFF0-5B119E948FC2}" srcOrd="0" destOrd="0" parTransId="{E2319334-4351-4F94-B127-E66BF71F3277}" sibTransId="{D1DA1835-ECC8-4D36-9D6B-A2B4C129635E}"/>
    <dgm:cxn modelId="{4D633AC2-4345-4FFE-871B-D118978618FB}" srcId="{D6E9592C-49E6-4787-BA7F-23E901D10F0E}" destId="{93339B89-3C08-447E-899F-F186AC71C187}" srcOrd="2" destOrd="0" parTransId="{2377710B-FD72-43A3-961F-78B53BA80D31}" sibTransId="{B51400B0-F44C-4C9B-BA7E-28A0A856D869}"/>
    <dgm:cxn modelId="{FF3536A9-0FB3-4255-9674-3860AF67441E}" type="presOf" srcId="{4243FA26-3028-4E3E-BFF0-5B119E948FC2}" destId="{0878EB17-6968-48FB-AF2A-BC295F4EEF56}" srcOrd="0" destOrd="0" presId="urn:microsoft.com/office/officeart/2005/8/layout/hProcess9"/>
    <dgm:cxn modelId="{F9D6C9C9-3DB8-4F01-AB4A-69617B727685}" type="presOf" srcId="{D6E9592C-49E6-4787-BA7F-23E901D10F0E}" destId="{25DDE0BA-3BF6-4CEB-9C71-F86F7B528F5D}" srcOrd="0" destOrd="0" presId="urn:microsoft.com/office/officeart/2005/8/layout/hProcess9"/>
    <dgm:cxn modelId="{31D5A3CB-FFF5-4C99-B299-9543D3F2A92D}" type="presParOf" srcId="{25DDE0BA-3BF6-4CEB-9C71-F86F7B528F5D}" destId="{6514E952-CFE9-406E-9DF1-4262FD534C7C}" srcOrd="0" destOrd="0" presId="urn:microsoft.com/office/officeart/2005/8/layout/hProcess9"/>
    <dgm:cxn modelId="{36F3ACD7-92B2-4971-BFC0-22688C0BB927}" type="presParOf" srcId="{25DDE0BA-3BF6-4CEB-9C71-F86F7B528F5D}" destId="{E621FBCB-8E89-48BD-882E-BA58BC408F14}" srcOrd="1" destOrd="0" presId="urn:microsoft.com/office/officeart/2005/8/layout/hProcess9"/>
    <dgm:cxn modelId="{4E76EC65-4EC6-4956-B3B4-7233064B390D}" type="presParOf" srcId="{E621FBCB-8E89-48BD-882E-BA58BC408F14}" destId="{0878EB17-6968-48FB-AF2A-BC295F4EEF56}" srcOrd="0" destOrd="0" presId="urn:microsoft.com/office/officeart/2005/8/layout/hProcess9"/>
    <dgm:cxn modelId="{E276E384-4EC5-49D5-8827-A583F2B2BAB9}" type="presParOf" srcId="{E621FBCB-8E89-48BD-882E-BA58BC408F14}" destId="{F3BE79D8-7461-49D3-81B1-4723F4E1A10E}" srcOrd="1" destOrd="0" presId="urn:microsoft.com/office/officeart/2005/8/layout/hProcess9"/>
    <dgm:cxn modelId="{F6A4F89B-4439-400A-962B-BEE7907D5A0D}" type="presParOf" srcId="{E621FBCB-8E89-48BD-882E-BA58BC408F14}" destId="{C95A20A7-FF76-4215-8FC0-22502DCB7231}" srcOrd="2" destOrd="0" presId="urn:microsoft.com/office/officeart/2005/8/layout/hProcess9"/>
    <dgm:cxn modelId="{E17DDDC1-07E7-4991-A938-383F3A714C61}" type="presParOf" srcId="{E621FBCB-8E89-48BD-882E-BA58BC408F14}" destId="{F6931A29-E0EC-4FCB-A11E-78EC7F0CD9E3}" srcOrd="3" destOrd="0" presId="urn:microsoft.com/office/officeart/2005/8/layout/hProcess9"/>
    <dgm:cxn modelId="{E70F8624-B15A-40D9-8A3D-A56B1626F528}" type="presParOf" srcId="{E621FBCB-8E89-48BD-882E-BA58BC408F14}" destId="{C782F754-3739-48FA-B7F6-09570AC36FE6}" srcOrd="4" destOrd="0" presId="urn:microsoft.com/office/officeart/2005/8/layout/hProcess9"/>
    <dgm:cxn modelId="{A472B24F-21E5-43D7-B1FA-39814A969766}" type="presParOf" srcId="{E621FBCB-8E89-48BD-882E-BA58BC408F14}" destId="{28F400B2-AAEB-4A42-B5A6-6A276AA48E11}" srcOrd="5" destOrd="0" presId="urn:microsoft.com/office/officeart/2005/8/layout/hProcess9"/>
    <dgm:cxn modelId="{51AF9E67-1679-4D64-ACDE-C4330C7D3184}" type="presParOf" srcId="{E621FBCB-8E89-48BD-882E-BA58BC408F14}" destId="{71E90F0B-426D-42C4-BAC1-3455B066CACD}"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4E952-CFE9-406E-9DF1-4262FD534C7C}">
      <dsp:nvSpPr>
        <dsp:cNvPr id="0" name=""/>
        <dsp:cNvSpPr/>
      </dsp:nvSpPr>
      <dsp:spPr>
        <a:xfrm>
          <a:off x="583264" y="0"/>
          <a:ext cx="6610334" cy="354893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78EB17-6968-48FB-AF2A-BC295F4EEF56}">
      <dsp:nvSpPr>
        <dsp:cNvPr id="0" name=""/>
        <dsp:cNvSpPr/>
      </dsp:nvSpPr>
      <dsp:spPr>
        <a:xfrm>
          <a:off x="2753" y="1064679"/>
          <a:ext cx="1751740" cy="141957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a:t>Unidad I</a:t>
          </a:r>
          <a:r>
            <a:rPr lang="es-ES" sz="1800" kern="1200" dirty="0"/>
            <a:t/>
          </a:r>
          <a:br>
            <a:rPr lang="es-ES" sz="1800" kern="1200" dirty="0"/>
          </a:br>
          <a:r>
            <a:rPr lang="es-ES" sz="1800" kern="1200" dirty="0"/>
            <a:t>Aspectos generales de la investigación científica.</a:t>
          </a:r>
        </a:p>
      </dsp:txBody>
      <dsp:txXfrm>
        <a:off x="72051" y="1133977"/>
        <a:ext cx="1613144" cy="1280976"/>
      </dsp:txXfrm>
    </dsp:sp>
    <dsp:sp modelId="{C95A20A7-FF76-4215-8FC0-22502DCB7231}">
      <dsp:nvSpPr>
        <dsp:cNvPr id="0" name=""/>
        <dsp:cNvSpPr/>
      </dsp:nvSpPr>
      <dsp:spPr>
        <a:xfrm>
          <a:off x="2009292" y="1064679"/>
          <a:ext cx="1751740" cy="141957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a:t>Unidad II</a:t>
          </a:r>
          <a:r>
            <a:rPr lang="es-ES" sz="1800" kern="1200" dirty="0"/>
            <a:t/>
          </a:r>
          <a:br>
            <a:rPr lang="es-ES" sz="1800" kern="1200" dirty="0"/>
          </a:br>
          <a:r>
            <a:rPr lang="es-ES" sz="1800" kern="1200" dirty="0"/>
            <a:t>Primera parte del proyecto de investigación cuantitativo.</a:t>
          </a:r>
        </a:p>
      </dsp:txBody>
      <dsp:txXfrm>
        <a:off x="2078590" y="1133977"/>
        <a:ext cx="1613144" cy="1280976"/>
      </dsp:txXfrm>
    </dsp:sp>
    <dsp:sp modelId="{C782F754-3739-48FA-B7F6-09570AC36FE6}">
      <dsp:nvSpPr>
        <dsp:cNvPr id="0" name=""/>
        <dsp:cNvSpPr/>
      </dsp:nvSpPr>
      <dsp:spPr>
        <a:xfrm>
          <a:off x="4015831" y="1064679"/>
          <a:ext cx="1751740" cy="141957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a:t>Unidad III</a:t>
          </a:r>
          <a:br>
            <a:rPr lang="es-ES" sz="1800" b="1" kern="1200" dirty="0"/>
          </a:br>
          <a:r>
            <a:rPr lang="es-ES" sz="1800" b="0" kern="1200" dirty="0"/>
            <a:t>Segund</a:t>
          </a:r>
          <a:r>
            <a:rPr lang="es-ES" sz="1800" kern="1200" dirty="0"/>
            <a:t>a parte del proyecto de investigación cuantitativo.</a:t>
          </a:r>
        </a:p>
      </dsp:txBody>
      <dsp:txXfrm>
        <a:off x="4085129" y="1133977"/>
        <a:ext cx="1613144" cy="1280976"/>
      </dsp:txXfrm>
    </dsp:sp>
    <dsp:sp modelId="{71E90F0B-426D-42C4-BAC1-3455B066CACD}">
      <dsp:nvSpPr>
        <dsp:cNvPr id="0" name=""/>
        <dsp:cNvSpPr/>
      </dsp:nvSpPr>
      <dsp:spPr>
        <a:xfrm>
          <a:off x="6022370" y="1064679"/>
          <a:ext cx="1751740" cy="141957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a:t>Unidad IV</a:t>
          </a:r>
          <a:r>
            <a:rPr lang="es-ES" sz="1800" kern="1200" dirty="0"/>
            <a:t/>
          </a:r>
          <a:br>
            <a:rPr lang="es-ES" sz="1800" kern="1200" dirty="0"/>
          </a:br>
          <a:r>
            <a:rPr lang="es-ES" sz="1800" kern="1200" dirty="0"/>
            <a:t>Tercera y cuarta parte de proyecto de investigación.</a:t>
          </a:r>
        </a:p>
      </dsp:txBody>
      <dsp:txXfrm>
        <a:off x="6091668" y="1133977"/>
        <a:ext cx="1613144" cy="12809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8C466A-E7E9-684E-9641-DA54B426BB64}" type="datetimeFigureOut">
              <a:rPr lang="es-ES" smtClean="0"/>
              <a:t>11/08/2017</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3C021E-8DAB-C544-B03B-C00472EEB843}" type="slidenum">
              <a:rPr lang="es-ES" smtClean="0"/>
              <a:t>‹Nº›</a:t>
            </a:fld>
            <a:endParaRPr lang="es-ES"/>
          </a:p>
        </p:txBody>
      </p:sp>
    </p:spTree>
    <p:extLst>
      <p:ext uri="{BB962C8B-B14F-4D97-AF65-F5344CB8AC3E}">
        <p14:creationId xmlns:p14="http://schemas.microsoft.com/office/powerpoint/2010/main" val="37837071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s-PE"/>
          </a:p>
        </p:txBody>
      </p:sp>
      <p:sp>
        <p:nvSpPr>
          <p:cNvPr id="3" name="Subtítulo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1EFCB00F-AFAC-4201-87B4-F951AC49D893}" type="datetimeFigureOut">
              <a:rPr lang="es-PE" smtClean="0"/>
              <a:t>11/08/2017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0FD6A4C0-81CB-40A6-97C5-80A9A1A6C51B}" type="slidenum">
              <a:rPr lang="es-PE" smtClean="0"/>
              <a:t>‹Nº›</a:t>
            </a:fld>
            <a:endParaRPr lang="es-PE"/>
          </a:p>
        </p:txBody>
      </p:sp>
    </p:spTree>
    <p:extLst>
      <p:ext uri="{BB962C8B-B14F-4D97-AF65-F5344CB8AC3E}">
        <p14:creationId xmlns:p14="http://schemas.microsoft.com/office/powerpoint/2010/main" val="3326030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PE"/>
          </a:p>
        </p:txBody>
      </p:sp>
      <p:sp>
        <p:nvSpPr>
          <p:cNvPr id="4" name="Marcador de texto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EFCB00F-AFAC-4201-87B4-F951AC49D893}" type="datetimeFigureOut">
              <a:rPr lang="es-PE" smtClean="0"/>
              <a:t>11/08/2017</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0FD6A4C0-81CB-40A6-97C5-80A9A1A6C51B}" type="slidenum">
              <a:rPr lang="es-PE" smtClean="0"/>
              <a:t>‹Nº›</a:t>
            </a:fld>
            <a:endParaRPr lang="es-PE"/>
          </a:p>
        </p:txBody>
      </p:sp>
    </p:spTree>
    <p:extLst>
      <p:ext uri="{BB962C8B-B14F-4D97-AF65-F5344CB8AC3E}">
        <p14:creationId xmlns:p14="http://schemas.microsoft.com/office/powerpoint/2010/main" val="309197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1EFCB00F-AFAC-4201-87B4-F951AC49D893}" type="datetimeFigureOut">
              <a:rPr lang="es-PE" smtClean="0"/>
              <a:t>11/08/2017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0FD6A4C0-81CB-40A6-97C5-80A9A1A6C51B}" type="slidenum">
              <a:rPr lang="es-PE" smtClean="0"/>
              <a:t>‹Nº›</a:t>
            </a:fld>
            <a:endParaRPr lang="es-PE"/>
          </a:p>
        </p:txBody>
      </p:sp>
    </p:spTree>
    <p:extLst>
      <p:ext uri="{BB962C8B-B14F-4D97-AF65-F5344CB8AC3E}">
        <p14:creationId xmlns:p14="http://schemas.microsoft.com/office/powerpoint/2010/main" val="2680643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1EFCB00F-AFAC-4201-87B4-F951AC49D893}" type="datetimeFigureOut">
              <a:rPr lang="es-PE" smtClean="0"/>
              <a:t>11/08/2017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0FD6A4C0-81CB-40A6-97C5-80A9A1A6C51B}" type="slidenum">
              <a:rPr lang="es-PE" smtClean="0"/>
              <a:t>‹Nº›</a:t>
            </a:fld>
            <a:endParaRPr lang="es-PE"/>
          </a:p>
        </p:txBody>
      </p:sp>
    </p:spTree>
    <p:extLst>
      <p:ext uri="{BB962C8B-B14F-4D97-AF65-F5344CB8AC3E}">
        <p14:creationId xmlns:p14="http://schemas.microsoft.com/office/powerpoint/2010/main" val="237789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1EFCB00F-AFAC-4201-87B4-F951AC49D893}" type="datetimeFigureOut">
              <a:rPr lang="es-PE" smtClean="0"/>
              <a:t>11/08/2017</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0FD6A4C0-81CB-40A6-97C5-80A9A1A6C51B}" type="slidenum">
              <a:rPr lang="es-PE" smtClean="0"/>
              <a:t>‹Nº›</a:t>
            </a:fld>
            <a:endParaRPr lang="es-PE"/>
          </a:p>
        </p:txBody>
      </p:sp>
    </p:spTree>
    <p:extLst>
      <p:ext uri="{BB962C8B-B14F-4D97-AF65-F5344CB8AC3E}">
        <p14:creationId xmlns:p14="http://schemas.microsoft.com/office/powerpoint/2010/main" val="3688481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1EFCB00F-AFAC-4201-87B4-F951AC49D893}" type="datetimeFigureOut">
              <a:rPr lang="es-PE" smtClean="0"/>
              <a:t>11/08/2017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0FD6A4C0-81CB-40A6-97C5-80A9A1A6C51B}" type="slidenum">
              <a:rPr lang="es-PE" smtClean="0"/>
              <a:t>‹Nº›</a:t>
            </a:fld>
            <a:endParaRPr lang="es-PE"/>
          </a:p>
        </p:txBody>
      </p:sp>
    </p:spTree>
    <p:extLst>
      <p:ext uri="{BB962C8B-B14F-4D97-AF65-F5344CB8AC3E}">
        <p14:creationId xmlns:p14="http://schemas.microsoft.com/office/powerpoint/2010/main" val="150450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1EFCB00F-AFAC-4201-87B4-F951AC49D893}" type="datetimeFigureOut">
              <a:rPr lang="es-PE" smtClean="0"/>
              <a:t>11/08/2017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0FD6A4C0-81CB-40A6-97C5-80A9A1A6C51B}" type="slidenum">
              <a:rPr lang="es-PE" smtClean="0"/>
              <a:t>‹Nº›</a:t>
            </a:fld>
            <a:endParaRPr lang="es-PE"/>
          </a:p>
        </p:txBody>
      </p:sp>
    </p:spTree>
    <p:extLst>
      <p:ext uri="{BB962C8B-B14F-4D97-AF65-F5344CB8AC3E}">
        <p14:creationId xmlns:p14="http://schemas.microsoft.com/office/powerpoint/2010/main" val="231344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628650" y="1369219"/>
            <a:ext cx="3886200"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29150" y="1369219"/>
            <a:ext cx="3886200"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1EFCB00F-AFAC-4201-87B4-F951AC49D893}" type="datetimeFigureOut">
              <a:rPr lang="es-PE" smtClean="0"/>
              <a:t>11/08/2017</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0FD6A4C0-81CB-40A6-97C5-80A9A1A6C51B}" type="slidenum">
              <a:rPr lang="es-PE" smtClean="0"/>
              <a:t>‹Nº›</a:t>
            </a:fld>
            <a:endParaRPr lang="es-PE"/>
          </a:p>
        </p:txBody>
      </p:sp>
    </p:spTree>
    <p:extLst>
      <p:ext uri="{BB962C8B-B14F-4D97-AF65-F5344CB8AC3E}">
        <p14:creationId xmlns:p14="http://schemas.microsoft.com/office/powerpoint/2010/main" val="2685906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273844"/>
            <a:ext cx="7886700" cy="994172"/>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1878806"/>
            <a:ext cx="3868340" cy="276344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1878806"/>
            <a:ext cx="3887391" cy="276344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1EFCB00F-AFAC-4201-87B4-F951AC49D893}" type="datetimeFigureOut">
              <a:rPr lang="es-PE" smtClean="0"/>
              <a:t>11/08/2017</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0FD6A4C0-81CB-40A6-97C5-80A9A1A6C51B}" type="slidenum">
              <a:rPr lang="es-PE" smtClean="0"/>
              <a:t>‹Nº›</a:t>
            </a:fld>
            <a:endParaRPr lang="es-PE"/>
          </a:p>
        </p:txBody>
      </p:sp>
    </p:spTree>
    <p:extLst>
      <p:ext uri="{BB962C8B-B14F-4D97-AF65-F5344CB8AC3E}">
        <p14:creationId xmlns:p14="http://schemas.microsoft.com/office/powerpoint/2010/main" val="725116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1EFCB00F-AFAC-4201-87B4-F951AC49D893}" type="datetimeFigureOut">
              <a:rPr lang="es-PE" smtClean="0"/>
              <a:t>11/08/2017</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0FD6A4C0-81CB-40A6-97C5-80A9A1A6C51B}" type="slidenum">
              <a:rPr lang="es-PE" smtClean="0"/>
              <a:t>‹Nº›</a:t>
            </a:fld>
            <a:endParaRPr lang="es-PE"/>
          </a:p>
        </p:txBody>
      </p:sp>
    </p:spTree>
    <p:extLst>
      <p:ext uri="{BB962C8B-B14F-4D97-AF65-F5344CB8AC3E}">
        <p14:creationId xmlns:p14="http://schemas.microsoft.com/office/powerpoint/2010/main" val="134752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EFCB00F-AFAC-4201-87B4-F951AC49D893}" type="datetimeFigureOut">
              <a:rPr lang="es-PE" smtClean="0"/>
              <a:t>11/08/2017</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0FD6A4C0-81CB-40A6-97C5-80A9A1A6C51B}" type="slidenum">
              <a:rPr lang="es-PE" smtClean="0"/>
              <a:t>‹Nº›</a:t>
            </a:fld>
            <a:endParaRPr lang="es-PE"/>
          </a:p>
        </p:txBody>
      </p:sp>
    </p:spTree>
    <p:extLst>
      <p:ext uri="{BB962C8B-B14F-4D97-AF65-F5344CB8AC3E}">
        <p14:creationId xmlns:p14="http://schemas.microsoft.com/office/powerpoint/2010/main" val="2866374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s-PE"/>
          </a:p>
        </p:txBody>
      </p:sp>
      <p:sp>
        <p:nvSpPr>
          <p:cNvPr id="3" name="Marcador de contenido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EFCB00F-AFAC-4201-87B4-F951AC49D893}" type="datetimeFigureOut">
              <a:rPr lang="es-PE" smtClean="0"/>
              <a:t>11/08/2017</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0FD6A4C0-81CB-40A6-97C5-80A9A1A6C51B}" type="slidenum">
              <a:rPr lang="es-PE" smtClean="0"/>
              <a:t>‹Nº›</a:t>
            </a:fld>
            <a:endParaRPr lang="es-PE"/>
          </a:p>
        </p:txBody>
      </p:sp>
    </p:spTree>
    <p:extLst>
      <p:ext uri="{BB962C8B-B14F-4D97-AF65-F5344CB8AC3E}">
        <p14:creationId xmlns:p14="http://schemas.microsoft.com/office/powerpoint/2010/main" val="97105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EFCB00F-AFAC-4201-87B4-F951AC49D893}" type="datetimeFigureOut">
              <a:rPr lang="es-PE" smtClean="0"/>
              <a:t>11/08/2017</a:t>
            </a:fld>
            <a:endParaRPr lang="es-PE"/>
          </a:p>
        </p:txBody>
      </p:sp>
      <p:sp>
        <p:nvSpPr>
          <p:cNvPr id="5" name="Marcador de pie de página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D6A4C0-81CB-40A6-97C5-80A9A1A6C51B}" type="slidenum">
              <a:rPr lang="es-PE" smtClean="0"/>
              <a:t>‹Nº›</a:t>
            </a:fld>
            <a:endParaRPr lang="es-PE"/>
          </a:p>
        </p:txBody>
      </p:sp>
    </p:spTree>
    <p:extLst>
      <p:ext uri="{BB962C8B-B14F-4D97-AF65-F5344CB8AC3E}">
        <p14:creationId xmlns:p14="http://schemas.microsoft.com/office/powerpoint/2010/main" val="1696903035"/>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P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0" y="915566"/>
            <a:ext cx="9144000" cy="1313284"/>
          </a:xfrm>
        </p:spPr>
        <p:txBody>
          <a:bodyPr/>
          <a:lstStyle/>
          <a:p>
            <a:r>
              <a:rPr lang="es-ES" sz="2800" b="1" dirty="0">
                <a:solidFill>
                  <a:schemeClr val="tx1">
                    <a:lumMod val="95000"/>
                    <a:lumOff val="5000"/>
                  </a:schemeClr>
                </a:solidFill>
                <a:latin typeface="Century Gothic" panose="020B0502020202020204" pitchFamily="34" charset="0"/>
              </a:rPr>
              <a:t>Presentación de la asignatura</a:t>
            </a:r>
            <a:r>
              <a:rPr lang="es-ES" b="1" dirty="0">
                <a:solidFill>
                  <a:schemeClr val="tx1">
                    <a:lumMod val="95000"/>
                    <a:lumOff val="5000"/>
                  </a:schemeClr>
                </a:solidFill>
                <a:latin typeface="Century Gothic" panose="020B0502020202020204" pitchFamily="34" charset="0"/>
              </a:rPr>
              <a:t/>
            </a:r>
            <a:br>
              <a:rPr lang="es-ES" b="1" dirty="0">
                <a:solidFill>
                  <a:schemeClr val="tx1">
                    <a:lumMod val="95000"/>
                    <a:lumOff val="5000"/>
                  </a:schemeClr>
                </a:solidFill>
                <a:latin typeface="Century Gothic" panose="020B0502020202020204" pitchFamily="34" charset="0"/>
              </a:rPr>
            </a:br>
            <a:r>
              <a:rPr lang="es-ES" sz="3600" b="1" dirty="0">
                <a:solidFill>
                  <a:schemeClr val="tx1">
                    <a:lumMod val="95000"/>
                    <a:lumOff val="5000"/>
                  </a:schemeClr>
                </a:solidFill>
                <a:latin typeface="Century Gothic" panose="020B0502020202020204" pitchFamily="34" charset="0"/>
                <a:cs typeface="Arial" panose="020B0604020202020204" pitchFamily="34" charset="0"/>
              </a:rPr>
              <a:t>Metodología de la Investigación</a:t>
            </a:r>
            <a:endParaRPr lang="es-PE" sz="3600" b="1" dirty="0">
              <a:solidFill>
                <a:schemeClr val="tx1">
                  <a:lumMod val="95000"/>
                  <a:lumOff val="5000"/>
                </a:schemeClr>
              </a:solidFill>
              <a:latin typeface="Century Gothic" panose="020B0502020202020204" pitchFamily="34" charset="0"/>
              <a:cs typeface="Arial" panose="020B0604020202020204" pitchFamily="34" charset="0"/>
            </a:endParaRPr>
          </a:p>
        </p:txBody>
      </p:sp>
      <p:sp>
        <p:nvSpPr>
          <p:cNvPr id="3" name="Subtítulo 2"/>
          <p:cNvSpPr>
            <a:spLocks noGrp="1"/>
          </p:cNvSpPr>
          <p:nvPr>
            <p:ph type="subTitle" idx="1"/>
          </p:nvPr>
        </p:nvSpPr>
        <p:spPr>
          <a:xfrm>
            <a:off x="0" y="2228850"/>
            <a:ext cx="9144000" cy="521196"/>
          </a:xfrm>
        </p:spPr>
        <p:txBody>
          <a:bodyPr>
            <a:noAutofit/>
          </a:bodyPr>
          <a:lstStyle/>
          <a:p>
            <a:r>
              <a:rPr lang="es-ES" sz="2800" b="1" dirty="0" err="1">
                <a:solidFill>
                  <a:schemeClr val="tx1">
                    <a:lumMod val="95000"/>
                    <a:lumOff val="5000"/>
                  </a:schemeClr>
                </a:solidFill>
                <a:latin typeface="Century Gothic" panose="020B0502020202020204" pitchFamily="34" charset="0"/>
              </a:rPr>
              <a:t>MsC</a:t>
            </a:r>
            <a:r>
              <a:rPr lang="es-ES" sz="2800" b="1" dirty="0">
                <a:solidFill>
                  <a:schemeClr val="tx1">
                    <a:lumMod val="95000"/>
                    <a:lumOff val="5000"/>
                  </a:schemeClr>
                </a:solidFill>
                <a:latin typeface="Century Gothic" panose="020B0502020202020204" pitchFamily="34" charset="0"/>
              </a:rPr>
              <a:t>. Edali Gloria Ortega Miranda</a:t>
            </a:r>
            <a:endParaRPr lang="es-PE" sz="2800" b="1" dirty="0">
              <a:solidFill>
                <a:schemeClr val="tx1">
                  <a:lumMod val="95000"/>
                  <a:lumOff val="5000"/>
                </a:schemeClr>
              </a:solidFill>
              <a:latin typeface="Century Gothic" panose="020B0502020202020204" pitchFamily="34" charset="0"/>
            </a:endParaRPr>
          </a:p>
        </p:txBody>
      </p:sp>
      <p:pic>
        <p:nvPicPr>
          <p:cNvPr id="5" name="Imagen 4"/>
          <p:cNvPicPr>
            <a:picLocks noChangeAspect="1"/>
          </p:cNvPicPr>
          <p:nvPr/>
        </p:nvPicPr>
        <p:blipFill>
          <a:blip r:embed="rId3"/>
          <a:stretch>
            <a:fillRect/>
          </a:stretch>
        </p:blipFill>
        <p:spPr>
          <a:xfrm>
            <a:off x="3167844" y="2787774"/>
            <a:ext cx="2808312" cy="2073470"/>
          </a:xfrm>
          <a:prstGeom prst="rect">
            <a:avLst/>
          </a:prstGeom>
        </p:spPr>
      </p:pic>
    </p:spTree>
    <p:extLst>
      <p:ext uri="{BB962C8B-B14F-4D97-AF65-F5344CB8AC3E}">
        <p14:creationId xmlns:p14="http://schemas.microsoft.com/office/powerpoint/2010/main" val="3308766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624" y="286443"/>
            <a:ext cx="6552728" cy="699542"/>
          </a:xfrm>
        </p:spPr>
        <p:txBody>
          <a:bodyPr/>
          <a:lstStyle/>
          <a:p>
            <a:pPr algn="ctr"/>
            <a:r>
              <a:rPr lang="es-PE" sz="2800" b="1" dirty="0">
                <a:solidFill>
                  <a:schemeClr val="tx1">
                    <a:lumMod val="95000"/>
                    <a:lumOff val="5000"/>
                  </a:schemeClr>
                </a:solidFill>
                <a:latin typeface="+mn-lt"/>
              </a:rPr>
              <a:t>Recomendaciones finales</a:t>
            </a:r>
          </a:p>
        </p:txBody>
      </p:sp>
      <p:sp>
        <p:nvSpPr>
          <p:cNvPr id="3" name="Marcador de contenido 2"/>
          <p:cNvSpPr>
            <a:spLocks noGrp="1"/>
          </p:cNvSpPr>
          <p:nvPr>
            <p:ph idx="1"/>
          </p:nvPr>
        </p:nvSpPr>
        <p:spPr>
          <a:xfrm>
            <a:off x="683568" y="985985"/>
            <a:ext cx="7128792" cy="1369741"/>
          </a:xfrm>
        </p:spPr>
        <p:txBody>
          <a:bodyPr>
            <a:noAutofit/>
          </a:bodyPr>
          <a:lstStyle/>
          <a:p>
            <a:pPr algn="just">
              <a:buFont typeface="Wingdings" panose="05000000000000000000" pitchFamily="2" charset="2"/>
              <a:buChar char="§"/>
            </a:pPr>
            <a:r>
              <a:rPr lang="es-PE" sz="1800" dirty="0"/>
              <a:t>En las sesiones virtuales de cada semana, guiaremos tu aprendizaje, orientaremos el desarrollo de actividades y atenderemos tus dudas en inquietudes.</a:t>
            </a:r>
          </a:p>
          <a:p>
            <a:pPr algn="just">
              <a:buFont typeface="Wingdings" panose="05000000000000000000" pitchFamily="2" charset="2"/>
              <a:buChar char="§"/>
            </a:pPr>
            <a:r>
              <a:rPr lang="es-PE" sz="1800" dirty="0" smtClean="0"/>
              <a:t>Con </a:t>
            </a:r>
            <a:r>
              <a:rPr lang="es-PE" sz="1800" dirty="0"/>
              <a:t>estas indicaciones, estaremos listos para iniciar nuestra asignatura.</a:t>
            </a:r>
          </a:p>
          <a:p>
            <a:pPr algn="just"/>
            <a:endParaRPr lang="es-PE" sz="1800"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2433" y="2571750"/>
            <a:ext cx="2303109" cy="1727332"/>
          </a:xfrm>
          <a:prstGeom prst="rect">
            <a:avLst/>
          </a:prstGeom>
        </p:spPr>
      </p:pic>
    </p:spTree>
    <p:extLst>
      <p:ext uri="{BB962C8B-B14F-4D97-AF65-F5344CB8AC3E}">
        <p14:creationId xmlns:p14="http://schemas.microsoft.com/office/powerpoint/2010/main" val="1374561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0" y="987574"/>
            <a:ext cx="9144000" cy="12241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es-ES" sz="2800" b="1" dirty="0">
                <a:solidFill>
                  <a:schemeClr val="tx1">
                    <a:lumMod val="95000"/>
                    <a:lumOff val="5000"/>
                  </a:schemeClr>
                </a:solidFill>
                <a:latin typeface="+mn-lt"/>
              </a:rPr>
              <a:t>Bienvenido a la asignatura</a:t>
            </a:r>
            <a:r>
              <a:rPr lang="es-ES" b="1" dirty="0">
                <a:solidFill>
                  <a:schemeClr val="tx1">
                    <a:lumMod val="95000"/>
                    <a:lumOff val="5000"/>
                  </a:schemeClr>
                </a:solidFill>
                <a:latin typeface="+mn-lt"/>
              </a:rPr>
              <a:t/>
            </a:r>
            <a:br>
              <a:rPr lang="es-ES" b="1" dirty="0">
                <a:solidFill>
                  <a:schemeClr val="tx1">
                    <a:lumMod val="95000"/>
                    <a:lumOff val="5000"/>
                  </a:schemeClr>
                </a:solidFill>
                <a:latin typeface="+mn-lt"/>
              </a:rPr>
            </a:br>
            <a:r>
              <a:rPr lang="es-ES" sz="3600" b="1" dirty="0">
                <a:solidFill>
                  <a:schemeClr val="tx1">
                    <a:lumMod val="95000"/>
                    <a:lumOff val="5000"/>
                  </a:schemeClr>
                </a:solidFill>
                <a:latin typeface="+mn-lt"/>
              </a:rPr>
              <a:t>Metodología de la investigación</a:t>
            </a:r>
            <a:endParaRPr lang="es-PE" sz="4000" b="1" dirty="0">
              <a:solidFill>
                <a:schemeClr val="tx1">
                  <a:lumMod val="95000"/>
                  <a:lumOff val="5000"/>
                </a:schemeClr>
              </a:solidFill>
              <a:latin typeface="+mn-lt"/>
            </a:endParaRPr>
          </a:p>
        </p:txBody>
      </p:sp>
      <p:pic>
        <p:nvPicPr>
          <p:cNvPr id="2" name="Imagen 1"/>
          <p:cNvPicPr>
            <a:picLocks noChangeAspect="1"/>
          </p:cNvPicPr>
          <p:nvPr/>
        </p:nvPicPr>
        <p:blipFill>
          <a:blip r:embed="rId2"/>
          <a:stretch>
            <a:fillRect/>
          </a:stretch>
        </p:blipFill>
        <p:spPr>
          <a:xfrm>
            <a:off x="3383868" y="2211710"/>
            <a:ext cx="2376264" cy="2376264"/>
          </a:xfrm>
          <a:prstGeom prst="rect">
            <a:avLst/>
          </a:prstGeom>
        </p:spPr>
      </p:pic>
    </p:spTree>
    <p:extLst>
      <p:ext uri="{BB962C8B-B14F-4D97-AF65-F5344CB8AC3E}">
        <p14:creationId xmlns:p14="http://schemas.microsoft.com/office/powerpoint/2010/main" val="29425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16117"/>
            <a:ext cx="9144000" cy="599449"/>
          </a:xfrm>
        </p:spPr>
        <p:txBody>
          <a:bodyPr/>
          <a:lstStyle/>
          <a:p>
            <a:pPr algn="ctr"/>
            <a:r>
              <a:rPr lang="es-ES" sz="2800" b="1" dirty="0">
                <a:solidFill>
                  <a:schemeClr val="tx1">
                    <a:lumMod val="95000"/>
                    <a:lumOff val="5000"/>
                  </a:schemeClr>
                </a:solidFill>
                <a:latin typeface="+mn-lt"/>
              </a:rPr>
              <a:t>Metodología de la Investigación</a:t>
            </a:r>
            <a:endParaRPr lang="es-PE" sz="2800" b="1" dirty="0">
              <a:solidFill>
                <a:schemeClr val="tx1">
                  <a:lumMod val="95000"/>
                  <a:lumOff val="5000"/>
                </a:schemeClr>
              </a:solidFill>
              <a:latin typeface="+mn-lt"/>
            </a:endParaRPr>
          </a:p>
        </p:txBody>
      </p:sp>
      <p:sp>
        <p:nvSpPr>
          <p:cNvPr id="3" name="Marcador de contenido 2"/>
          <p:cNvSpPr>
            <a:spLocks noGrp="1"/>
          </p:cNvSpPr>
          <p:nvPr>
            <p:ph idx="1"/>
          </p:nvPr>
        </p:nvSpPr>
        <p:spPr>
          <a:xfrm>
            <a:off x="323528" y="1029719"/>
            <a:ext cx="7632848" cy="1080120"/>
          </a:xfrm>
        </p:spPr>
        <p:txBody>
          <a:bodyPr>
            <a:normAutofit/>
          </a:bodyPr>
          <a:lstStyle/>
          <a:p>
            <a:pPr marL="0" indent="0" algn="just">
              <a:buNone/>
            </a:pPr>
            <a:r>
              <a:rPr lang="es-PE" sz="1800" dirty="0"/>
              <a:t>Esta asignatura te permitirá elaborar un proyecto de investigación científica afín a tu carrera, el cual es la base para el desarrollo de investigaciones y para la generación de nuevo conocimiento.</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8008" y="2109839"/>
            <a:ext cx="4427984" cy="2420631"/>
          </a:xfrm>
          <a:prstGeom prst="rect">
            <a:avLst/>
          </a:prstGeom>
        </p:spPr>
      </p:pic>
    </p:spTree>
    <p:extLst>
      <p:ext uri="{BB962C8B-B14F-4D97-AF65-F5344CB8AC3E}">
        <p14:creationId xmlns:p14="http://schemas.microsoft.com/office/powerpoint/2010/main" val="2795007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39502"/>
            <a:ext cx="9144000" cy="589756"/>
          </a:xfrm>
        </p:spPr>
        <p:txBody>
          <a:bodyPr/>
          <a:lstStyle/>
          <a:p>
            <a:pPr algn="ctr"/>
            <a:r>
              <a:rPr lang="es-ES" sz="2800" b="1" dirty="0">
                <a:solidFill>
                  <a:schemeClr val="tx1">
                    <a:lumMod val="95000"/>
                    <a:lumOff val="5000"/>
                  </a:schemeClr>
                </a:solidFill>
                <a:latin typeface="+mn-lt"/>
              </a:rPr>
              <a:t>Competencia de la asignatura</a:t>
            </a:r>
            <a:endParaRPr lang="es-PE" sz="2800" b="1" dirty="0">
              <a:solidFill>
                <a:schemeClr val="tx1">
                  <a:lumMod val="95000"/>
                  <a:lumOff val="5000"/>
                </a:schemeClr>
              </a:solidFill>
              <a:latin typeface="+mn-lt"/>
            </a:endParaRPr>
          </a:p>
        </p:txBody>
      </p:sp>
      <p:sp>
        <p:nvSpPr>
          <p:cNvPr id="3" name="Marcador de contenido 2"/>
          <p:cNvSpPr>
            <a:spLocks noGrp="1"/>
          </p:cNvSpPr>
          <p:nvPr>
            <p:ph idx="1"/>
          </p:nvPr>
        </p:nvSpPr>
        <p:spPr>
          <a:xfrm>
            <a:off x="611560" y="987574"/>
            <a:ext cx="7416824" cy="3012119"/>
          </a:xfrm>
        </p:spPr>
        <p:txBody>
          <a:bodyPr>
            <a:normAutofit/>
          </a:bodyPr>
          <a:lstStyle/>
          <a:p>
            <a:pPr marL="0" indent="0" algn="just">
              <a:buNone/>
            </a:pPr>
            <a:r>
              <a:rPr lang="es-PE" sz="1800" dirty="0"/>
              <a:t>Aplica los procedimientos y metodologías propias de la investigación científica, al elaborar un proyecto de investigación en el campo de su disciplina académica en particular con la finalidad de generar nuevos conocimientos, valorando así la importancia que tiene este proceso en el desarrollo de su profesión y del país.</a:t>
            </a:r>
          </a:p>
        </p:txBody>
      </p:sp>
      <p:pic>
        <p:nvPicPr>
          <p:cNvPr id="1026" name="Picture 2" descr="https://victordoroteochagnay.files.wordpress.com/2013/06/grafico-investigac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754" y="2427734"/>
            <a:ext cx="3574492" cy="214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985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862393419"/>
              </p:ext>
            </p:extLst>
          </p:nvPr>
        </p:nvGraphicFramePr>
        <p:xfrm>
          <a:off x="107504" y="967036"/>
          <a:ext cx="7776864" cy="3548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p:cNvSpPr>
            <a:spLocks noGrp="1"/>
          </p:cNvSpPr>
          <p:nvPr>
            <p:ph type="title"/>
          </p:nvPr>
        </p:nvSpPr>
        <p:spPr>
          <a:xfrm>
            <a:off x="-1" y="339502"/>
            <a:ext cx="9139537" cy="627534"/>
          </a:xfrm>
        </p:spPr>
        <p:txBody>
          <a:bodyPr/>
          <a:lstStyle/>
          <a:p>
            <a:pPr algn="ctr"/>
            <a:r>
              <a:rPr lang="es-ES" sz="2800" b="1" dirty="0">
                <a:solidFill>
                  <a:schemeClr val="tx1">
                    <a:lumMod val="95000"/>
                    <a:lumOff val="5000"/>
                  </a:schemeClr>
                </a:solidFill>
                <a:latin typeface="+mn-lt"/>
              </a:rPr>
              <a:t>Unidades Didácticas</a:t>
            </a:r>
            <a:endParaRPr lang="es-PE" sz="2800" b="1" dirty="0">
              <a:solidFill>
                <a:schemeClr val="tx1">
                  <a:lumMod val="95000"/>
                  <a:lumOff val="5000"/>
                </a:schemeClr>
              </a:solidFill>
              <a:latin typeface="+mn-lt"/>
            </a:endParaRPr>
          </a:p>
        </p:txBody>
      </p:sp>
    </p:spTree>
    <p:extLst>
      <p:ext uri="{BB962C8B-B14F-4D97-AF65-F5344CB8AC3E}">
        <p14:creationId xmlns:p14="http://schemas.microsoft.com/office/powerpoint/2010/main" val="3454285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27584" y="318451"/>
            <a:ext cx="8316416" cy="669123"/>
          </a:xfrm>
          <a:ln>
            <a:noFill/>
          </a:ln>
        </p:spPr>
        <p:txBody>
          <a:bodyPr>
            <a:normAutofit fontScale="90000"/>
          </a:bodyPr>
          <a:lstStyle/>
          <a:p>
            <a:pPr lvl="0" algn="ctr"/>
            <a:r>
              <a:rPr lang="es-ES" sz="2800" b="1" dirty="0">
                <a:solidFill>
                  <a:schemeClr val="tx1">
                    <a:lumMod val="95000"/>
                    <a:lumOff val="5000"/>
                  </a:schemeClr>
                </a:solidFill>
                <a:latin typeface="+mn-lt"/>
                <a:cs typeface="Arial" panose="020B0604020202020204" pitchFamily="34" charset="0"/>
              </a:rPr>
              <a:t>Unidad I: Aspectos generales de la investigación científica</a:t>
            </a:r>
          </a:p>
        </p:txBody>
      </p:sp>
      <p:pic>
        <p:nvPicPr>
          <p:cNvPr id="3074" name="Picture 2" descr="http://historiacienciarecursodidactico.weebly.com/uploads/3/1/2/0/31202455/4596350.jpg?379"/>
          <p:cNvPicPr>
            <a:picLocks noChangeAspect="1" noChangeArrowheads="1"/>
          </p:cNvPicPr>
          <p:nvPr/>
        </p:nvPicPr>
        <p:blipFill rotWithShape="1">
          <a:blip r:embed="rId2">
            <a:extLst>
              <a:ext uri="{28A0092B-C50C-407E-A947-70E740481C1C}">
                <a14:useLocalDpi xmlns:a14="http://schemas.microsoft.com/office/drawing/2010/main" val="0"/>
              </a:ext>
            </a:extLst>
          </a:blip>
          <a:srcRect t="39" r="13847" b="-39"/>
          <a:stretch/>
        </p:blipFill>
        <p:spPr bwMode="auto">
          <a:xfrm>
            <a:off x="7075399" y="987574"/>
            <a:ext cx="1905969" cy="1173287"/>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6" name="Marcador de contenido 2"/>
          <p:cNvSpPr txBox="1">
            <a:spLocks/>
          </p:cNvSpPr>
          <p:nvPr/>
        </p:nvSpPr>
        <p:spPr>
          <a:xfrm>
            <a:off x="395536" y="987574"/>
            <a:ext cx="7200800" cy="39601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hangingPunct="0">
              <a:buNone/>
            </a:pPr>
            <a:r>
              <a:rPr lang="es-ES" sz="1800" b="1" dirty="0" smtClean="0"/>
              <a:t>Contenido:</a:t>
            </a:r>
          </a:p>
          <a:p>
            <a:pPr hangingPunct="0"/>
            <a:r>
              <a:rPr lang="es-ES" sz="1800" dirty="0" smtClean="0"/>
              <a:t>Fundamentos </a:t>
            </a:r>
            <a:r>
              <a:rPr lang="es-ES" sz="1800" dirty="0"/>
              <a:t>filosóficos de la investigación científica</a:t>
            </a:r>
          </a:p>
          <a:p>
            <a:pPr hangingPunct="0"/>
            <a:r>
              <a:rPr lang="es-ES" sz="1800" dirty="0" smtClean="0"/>
              <a:t>Fundamentos </a:t>
            </a:r>
            <a:r>
              <a:rPr lang="es-ES" sz="1800" dirty="0"/>
              <a:t>filosóficos de la investigación científica</a:t>
            </a:r>
          </a:p>
          <a:p>
            <a:pPr hangingPunct="0"/>
            <a:r>
              <a:rPr lang="es-ES" sz="1800" dirty="0"/>
              <a:t>Investigación cuantitativa</a:t>
            </a:r>
          </a:p>
          <a:p>
            <a:pPr hangingPunct="0"/>
            <a:r>
              <a:rPr lang="es-ES" sz="1800" dirty="0"/>
              <a:t>Proyecto de investigación cuantitativa</a:t>
            </a:r>
          </a:p>
          <a:p>
            <a:pPr marL="0" lvl="0" indent="0" hangingPunct="0">
              <a:buNone/>
            </a:pPr>
            <a:r>
              <a:rPr lang="es-ES" sz="1800" b="1" dirty="0"/>
              <a:t>Actividades:</a:t>
            </a:r>
          </a:p>
          <a:p>
            <a:pPr lvl="0" hangingPunct="0">
              <a:spcBef>
                <a:spcPts val="0"/>
              </a:spcBef>
              <a:buFont typeface="Wingdings" panose="05000000000000000000" pitchFamily="2" charset="2"/>
              <a:buChar char="§"/>
            </a:pPr>
            <a:r>
              <a:rPr lang="es-PE" sz="1800" dirty="0"/>
              <a:t>Responder las preguntas sobre los conceptos básicos de la </a:t>
            </a:r>
            <a:r>
              <a:rPr lang="es-PE" sz="1800" dirty="0" smtClean="0"/>
              <a:t>ciencia.</a:t>
            </a:r>
            <a:endParaRPr lang="es-PE" sz="1800" dirty="0"/>
          </a:p>
          <a:p>
            <a:pPr lvl="0" hangingPunct="0">
              <a:spcBef>
                <a:spcPts val="0"/>
              </a:spcBef>
              <a:buFont typeface="Wingdings" panose="05000000000000000000" pitchFamily="2" charset="2"/>
              <a:buChar char="§"/>
            </a:pPr>
            <a:r>
              <a:rPr lang="es-PE" sz="1800" dirty="0"/>
              <a:t>Completa el cuadro de síntesis de concepción de la ciencia y las ventajas y desventajas de los enfoques de investigación</a:t>
            </a:r>
            <a:r>
              <a:rPr lang="es-ES" sz="1800" dirty="0"/>
              <a:t>.</a:t>
            </a:r>
          </a:p>
          <a:p>
            <a:pPr lvl="0" hangingPunct="0">
              <a:spcBef>
                <a:spcPts val="0"/>
              </a:spcBef>
              <a:buFont typeface="Wingdings" panose="05000000000000000000" pitchFamily="2" charset="2"/>
              <a:buChar char="§"/>
            </a:pPr>
            <a:r>
              <a:rPr lang="es-ES" sz="1800" dirty="0"/>
              <a:t>Ordena las etapas del proceso de investigación.</a:t>
            </a:r>
          </a:p>
          <a:p>
            <a:pPr lvl="0" hangingPunct="0">
              <a:spcBef>
                <a:spcPts val="0"/>
              </a:spcBef>
              <a:buFont typeface="Wingdings" panose="05000000000000000000" pitchFamily="2" charset="2"/>
              <a:buChar char="§"/>
            </a:pPr>
            <a:r>
              <a:rPr lang="es-ES" sz="1800" dirty="0"/>
              <a:t>Realiza un esquema de las partes del proyecto de investigación.</a:t>
            </a:r>
          </a:p>
          <a:p>
            <a:pPr marL="0" indent="0" hangingPunct="0">
              <a:buNone/>
            </a:pPr>
            <a:r>
              <a:rPr lang="es-ES" sz="1800" b="1" dirty="0" smtClean="0"/>
              <a:t>Producto </a:t>
            </a:r>
            <a:r>
              <a:rPr lang="es-ES" sz="1800" b="1" dirty="0"/>
              <a:t>académico N° 1</a:t>
            </a:r>
          </a:p>
          <a:p>
            <a:pPr marL="0" indent="0" hangingPunct="0">
              <a:buFont typeface="Arial" panose="020B0604020202020204" pitchFamily="34" charset="0"/>
              <a:buNone/>
            </a:pPr>
            <a:endParaRPr lang="es-ES" sz="1800" dirty="0"/>
          </a:p>
        </p:txBody>
      </p:sp>
    </p:spTree>
    <p:extLst>
      <p:ext uri="{BB962C8B-B14F-4D97-AF65-F5344CB8AC3E}">
        <p14:creationId xmlns:p14="http://schemas.microsoft.com/office/powerpoint/2010/main" val="3217392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a:spLocks noGrp="1"/>
          </p:cNvSpPr>
          <p:nvPr>
            <p:ph idx="1"/>
          </p:nvPr>
        </p:nvSpPr>
        <p:spPr>
          <a:xfrm>
            <a:off x="539552" y="987574"/>
            <a:ext cx="6768752" cy="3456384"/>
          </a:xfrm>
        </p:spPr>
        <p:txBody>
          <a:bodyPr>
            <a:noAutofit/>
          </a:bodyPr>
          <a:lstStyle/>
          <a:p>
            <a:pPr marL="0" lvl="0" indent="0" hangingPunct="0">
              <a:buNone/>
            </a:pPr>
            <a:r>
              <a:rPr lang="es-PE" sz="1800" b="1" dirty="0" smtClean="0"/>
              <a:t>Contenido:</a:t>
            </a:r>
          </a:p>
          <a:p>
            <a:pPr hangingPunct="0"/>
            <a:r>
              <a:rPr lang="es-PE" sz="1800" dirty="0" smtClean="0"/>
              <a:t>Identificación </a:t>
            </a:r>
            <a:r>
              <a:rPr lang="es-PE" sz="1800" dirty="0"/>
              <a:t>del tema de </a:t>
            </a:r>
            <a:r>
              <a:rPr lang="es-PE" sz="1800" dirty="0" smtClean="0"/>
              <a:t>investigación.</a:t>
            </a:r>
            <a:endParaRPr lang="es-PE" sz="1800" dirty="0"/>
          </a:p>
          <a:p>
            <a:pPr hangingPunct="0"/>
            <a:r>
              <a:rPr lang="es-PE" sz="1800" dirty="0" smtClean="0"/>
              <a:t>Identificación </a:t>
            </a:r>
            <a:r>
              <a:rPr lang="es-PE" sz="1800" dirty="0"/>
              <a:t>del problema de </a:t>
            </a:r>
            <a:r>
              <a:rPr lang="es-PE" sz="1800" dirty="0" smtClean="0"/>
              <a:t>investigación.</a:t>
            </a:r>
          </a:p>
          <a:p>
            <a:pPr marL="0" lvl="0" indent="0" hangingPunct="0">
              <a:buNone/>
            </a:pPr>
            <a:r>
              <a:rPr lang="es-PE" sz="1800" b="1" dirty="0"/>
              <a:t>Actividades:</a:t>
            </a:r>
          </a:p>
          <a:p>
            <a:pPr lvl="0" hangingPunct="0">
              <a:buFont typeface="Wingdings" panose="05000000000000000000" pitchFamily="2" charset="2"/>
              <a:buChar char="§"/>
            </a:pPr>
            <a:r>
              <a:rPr lang="es-PE" sz="1800" dirty="0"/>
              <a:t>Realizar un listado de temas de </a:t>
            </a:r>
            <a:r>
              <a:rPr lang="es-PE" sz="1800" dirty="0" smtClean="0"/>
              <a:t>investigación.</a:t>
            </a:r>
            <a:endParaRPr lang="es-PE" sz="1800" dirty="0"/>
          </a:p>
          <a:p>
            <a:pPr lvl="0" hangingPunct="0">
              <a:buFont typeface="Wingdings" panose="05000000000000000000" pitchFamily="2" charset="2"/>
              <a:buChar char="§"/>
            </a:pPr>
            <a:r>
              <a:rPr lang="es-PE" sz="1800" dirty="0"/>
              <a:t>Dar a conocer el tema y problema de investigación explicando los criterios que tuvo en </a:t>
            </a:r>
            <a:r>
              <a:rPr lang="es-PE" sz="1800" dirty="0" smtClean="0"/>
              <a:t>cuenta.</a:t>
            </a:r>
            <a:endParaRPr lang="es-PE" sz="1800" dirty="0"/>
          </a:p>
          <a:p>
            <a:pPr lvl="0" hangingPunct="0">
              <a:buFont typeface="Wingdings" panose="05000000000000000000" pitchFamily="2" charset="2"/>
              <a:buChar char="§"/>
            </a:pPr>
            <a:r>
              <a:rPr lang="es-PE" sz="1800" dirty="0"/>
              <a:t>Redacta el planteamiento del estudio: problemas, objetivos y justificación respetando los criterios de la lista de cotejo.</a:t>
            </a:r>
          </a:p>
          <a:p>
            <a:pPr marL="0" lvl="0" indent="0" hangingPunct="0">
              <a:buNone/>
            </a:pPr>
            <a:r>
              <a:rPr lang="es-PE" sz="1800" b="1" dirty="0" smtClean="0"/>
              <a:t>Evaluación Parcial</a:t>
            </a:r>
            <a:endParaRPr lang="es-PE" sz="1800" b="1" dirty="0"/>
          </a:p>
        </p:txBody>
      </p:sp>
      <p:pic>
        <p:nvPicPr>
          <p:cNvPr id="5124" name="Picture 4" descr="http://clasev.net/v2/pluginfile.php/21268/mod_book/chapter/240/estructu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368" y="1094663"/>
            <a:ext cx="1080120" cy="147708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5" name="Título 1"/>
          <p:cNvSpPr>
            <a:spLocks noGrp="1"/>
          </p:cNvSpPr>
          <p:nvPr>
            <p:ph type="title"/>
          </p:nvPr>
        </p:nvSpPr>
        <p:spPr>
          <a:xfrm>
            <a:off x="1008112" y="246443"/>
            <a:ext cx="8172400" cy="669123"/>
          </a:xfrm>
          <a:ln>
            <a:noFill/>
          </a:ln>
        </p:spPr>
        <p:txBody>
          <a:bodyPr>
            <a:noAutofit/>
          </a:bodyPr>
          <a:lstStyle/>
          <a:p>
            <a:pPr lvl="0" algn="ctr"/>
            <a:r>
              <a:rPr lang="es-ES" sz="2800" b="1" dirty="0">
                <a:solidFill>
                  <a:schemeClr val="tx1">
                    <a:lumMod val="95000"/>
                    <a:lumOff val="5000"/>
                  </a:schemeClr>
                </a:solidFill>
                <a:latin typeface="+mn-lt"/>
                <a:cs typeface="Arial" panose="020B0604020202020204" pitchFamily="34" charset="0"/>
              </a:rPr>
              <a:t>Unidad II: Primera parte del proyecto de investigación</a:t>
            </a:r>
          </a:p>
        </p:txBody>
      </p:sp>
    </p:spTree>
    <p:extLst>
      <p:ext uri="{BB962C8B-B14F-4D97-AF65-F5344CB8AC3E}">
        <p14:creationId xmlns:p14="http://schemas.microsoft.com/office/powerpoint/2010/main" val="1017601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a:spLocks noGrp="1"/>
          </p:cNvSpPr>
          <p:nvPr>
            <p:ph idx="1"/>
          </p:nvPr>
        </p:nvSpPr>
        <p:spPr>
          <a:xfrm>
            <a:off x="467544" y="986617"/>
            <a:ext cx="6624736" cy="3600400"/>
          </a:xfrm>
        </p:spPr>
        <p:txBody>
          <a:bodyPr>
            <a:normAutofit/>
          </a:bodyPr>
          <a:lstStyle/>
          <a:p>
            <a:pPr marL="0" indent="0" hangingPunct="0">
              <a:buNone/>
            </a:pPr>
            <a:r>
              <a:rPr lang="es-PE" sz="1800" b="1" dirty="0" smtClean="0"/>
              <a:t>Contenido:</a:t>
            </a:r>
          </a:p>
          <a:p>
            <a:pPr hangingPunct="0"/>
            <a:r>
              <a:rPr lang="es-PE" sz="1800" dirty="0" smtClean="0"/>
              <a:t>Marco </a:t>
            </a:r>
            <a:r>
              <a:rPr lang="es-PE" sz="1800" dirty="0"/>
              <a:t>teórico. Primera </a:t>
            </a:r>
            <a:r>
              <a:rPr lang="es-PE" sz="1800" dirty="0" smtClean="0"/>
              <a:t>parte.</a:t>
            </a:r>
            <a:endParaRPr lang="es-PE" sz="1800" dirty="0"/>
          </a:p>
          <a:p>
            <a:pPr hangingPunct="0"/>
            <a:r>
              <a:rPr lang="es-PE" sz="1800" dirty="0" smtClean="0"/>
              <a:t>Marco </a:t>
            </a:r>
            <a:r>
              <a:rPr lang="es-PE" sz="1800" dirty="0"/>
              <a:t>teórico. </a:t>
            </a:r>
            <a:r>
              <a:rPr lang="es-PE" sz="1800" dirty="0" smtClean="0"/>
              <a:t>Segunda parte.</a:t>
            </a:r>
          </a:p>
          <a:p>
            <a:pPr marL="0" lvl="0" indent="0" hangingPunct="0">
              <a:buNone/>
            </a:pPr>
            <a:r>
              <a:rPr lang="es-PE" sz="1800" b="1" dirty="0"/>
              <a:t>Actividades:</a:t>
            </a:r>
          </a:p>
          <a:p>
            <a:pPr lvl="0" hangingPunct="0">
              <a:buFont typeface="Wingdings" panose="05000000000000000000" pitchFamily="2" charset="2"/>
              <a:buChar char="§"/>
            </a:pPr>
            <a:r>
              <a:rPr lang="es-PE" sz="1800" dirty="0"/>
              <a:t>Recolectar información respetando los </a:t>
            </a:r>
            <a:r>
              <a:rPr lang="es-PE" sz="1800" dirty="0" smtClean="0"/>
              <a:t>pasos.</a:t>
            </a:r>
            <a:endParaRPr lang="es-PE" sz="1800" dirty="0"/>
          </a:p>
          <a:p>
            <a:pPr lvl="0" hangingPunct="0">
              <a:buFont typeface="Wingdings" panose="05000000000000000000" pitchFamily="2" charset="2"/>
              <a:buChar char="§"/>
            </a:pPr>
            <a:r>
              <a:rPr lang="es-PE" sz="1800" dirty="0"/>
              <a:t>Redactar el marco teórico de la investigación teniendo de base la lista de cotejo.</a:t>
            </a:r>
          </a:p>
          <a:p>
            <a:pPr marL="0" lvl="0" indent="0" hangingPunct="0">
              <a:buNone/>
            </a:pPr>
            <a:r>
              <a:rPr lang="es-PE" sz="1800" b="1" dirty="0" smtClean="0"/>
              <a:t>Producto </a:t>
            </a:r>
            <a:r>
              <a:rPr lang="es-PE" sz="1800" b="1" dirty="0"/>
              <a:t>académico Nro. </a:t>
            </a:r>
            <a:r>
              <a:rPr lang="es-PE" sz="1800" b="1" dirty="0" smtClean="0"/>
              <a:t>2</a:t>
            </a:r>
            <a:endParaRPr lang="es-PE" sz="1800" b="1" dirty="0"/>
          </a:p>
        </p:txBody>
      </p:sp>
      <p:pic>
        <p:nvPicPr>
          <p:cNvPr id="5" name="Picture 2" descr="https://sabermetodologia.files.wordpress.com/2016/03/untitled.png?w=365&amp;h=307&amp;cro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986617"/>
            <a:ext cx="1882329" cy="1583219"/>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6" name="Título 1"/>
          <p:cNvSpPr>
            <a:spLocks noGrp="1"/>
          </p:cNvSpPr>
          <p:nvPr>
            <p:ph type="title"/>
          </p:nvPr>
        </p:nvSpPr>
        <p:spPr>
          <a:xfrm>
            <a:off x="899592" y="267494"/>
            <a:ext cx="8244408" cy="669123"/>
          </a:xfrm>
          <a:ln>
            <a:noFill/>
          </a:ln>
        </p:spPr>
        <p:txBody>
          <a:bodyPr>
            <a:noAutofit/>
          </a:bodyPr>
          <a:lstStyle/>
          <a:p>
            <a:pPr lvl="0" algn="ctr"/>
            <a:r>
              <a:rPr lang="es-ES" sz="2800" b="1" dirty="0">
                <a:solidFill>
                  <a:schemeClr val="tx1">
                    <a:lumMod val="95000"/>
                    <a:lumOff val="5000"/>
                  </a:schemeClr>
                </a:solidFill>
                <a:latin typeface="+mn-lt"/>
                <a:cs typeface="Arial" panose="020B0604020202020204" pitchFamily="34" charset="0"/>
              </a:rPr>
              <a:t>Unidad III: Segunda parte del proyecto </a:t>
            </a:r>
            <a:r>
              <a:rPr lang="es-ES" sz="2800" b="1" dirty="0" smtClean="0">
                <a:solidFill>
                  <a:schemeClr val="tx1">
                    <a:lumMod val="95000"/>
                    <a:lumOff val="5000"/>
                  </a:schemeClr>
                </a:solidFill>
                <a:latin typeface="+mn-lt"/>
                <a:cs typeface="Arial" panose="020B0604020202020204" pitchFamily="34" charset="0"/>
              </a:rPr>
              <a:t>de investigación</a:t>
            </a:r>
            <a:endParaRPr lang="es-ES" sz="2800" b="1" dirty="0">
              <a:solidFill>
                <a:schemeClr val="tx1">
                  <a:lumMod val="95000"/>
                  <a:lumOff val="5000"/>
                </a:schemeClr>
              </a:solidFill>
              <a:latin typeface="+mn-lt"/>
              <a:cs typeface="Arial" panose="020B0604020202020204" pitchFamily="34" charset="0"/>
            </a:endParaRPr>
          </a:p>
        </p:txBody>
      </p:sp>
    </p:spTree>
    <p:extLst>
      <p:ext uri="{BB962C8B-B14F-4D97-AF65-F5344CB8AC3E}">
        <p14:creationId xmlns:p14="http://schemas.microsoft.com/office/powerpoint/2010/main" val="1568097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a:spLocks noGrp="1"/>
          </p:cNvSpPr>
          <p:nvPr>
            <p:ph idx="1"/>
          </p:nvPr>
        </p:nvSpPr>
        <p:spPr>
          <a:xfrm>
            <a:off x="503461" y="1044629"/>
            <a:ext cx="7088939" cy="3528392"/>
          </a:xfrm>
        </p:spPr>
        <p:txBody>
          <a:bodyPr>
            <a:normAutofit/>
          </a:bodyPr>
          <a:lstStyle/>
          <a:p>
            <a:pPr marL="0" indent="0" hangingPunct="0">
              <a:buNone/>
            </a:pPr>
            <a:r>
              <a:rPr lang="es-PE" sz="1800" b="1" dirty="0" smtClean="0"/>
              <a:t>Contenido:</a:t>
            </a:r>
          </a:p>
          <a:p>
            <a:pPr hangingPunct="0"/>
            <a:r>
              <a:rPr lang="es-PE" sz="1800" dirty="0" smtClean="0"/>
              <a:t>Metodología de la investigación</a:t>
            </a:r>
          </a:p>
          <a:p>
            <a:pPr hangingPunct="0"/>
            <a:r>
              <a:rPr lang="es-PE" sz="1800" dirty="0" smtClean="0"/>
              <a:t>Aspectos administrativos</a:t>
            </a:r>
          </a:p>
          <a:p>
            <a:pPr marL="0" lvl="0" indent="0" hangingPunct="0">
              <a:buNone/>
            </a:pPr>
            <a:r>
              <a:rPr lang="es-PE" sz="1800" b="1" dirty="0"/>
              <a:t>Actividades:</a:t>
            </a:r>
          </a:p>
          <a:p>
            <a:pPr lvl="0" hangingPunct="0">
              <a:buFont typeface="Wingdings" panose="05000000000000000000" pitchFamily="2" charset="2"/>
              <a:buChar char="§"/>
            </a:pPr>
            <a:r>
              <a:rPr lang="es-PE" sz="1800" dirty="0"/>
              <a:t>Redactar el presupuesto del proyecto</a:t>
            </a:r>
          </a:p>
          <a:p>
            <a:pPr lvl="0" hangingPunct="0">
              <a:buFont typeface="Wingdings" panose="05000000000000000000" pitchFamily="2" charset="2"/>
              <a:buChar char="§"/>
            </a:pPr>
            <a:r>
              <a:rPr lang="es-PE" sz="1800" dirty="0"/>
              <a:t>Redactar los aspectos administrativos del proyecto de investigación.</a:t>
            </a:r>
          </a:p>
          <a:p>
            <a:pPr lvl="0" hangingPunct="0">
              <a:buFont typeface="Wingdings" panose="05000000000000000000" pitchFamily="2" charset="2"/>
              <a:buChar char="§"/>
            </a:pPr>
            <a:r>
              <a:rPr lang="es-PE" sz="1800" dirty="0"/>
              <a:t>Presentar el proyecto de investigación</a:t>
            </a:r>
          </a:p>
          <a:p>
            <a:pPr marL="0" lvl="0" indent="0" hangingPunct="0">
              <a:buNone/>
            </a:pPr>
            <a:endParaRPr lang="es-PE" sz="1800" b="1" dirty="0"/>
          </a:p>
        </p:txBody>
      </p:sp>
      <p:pic>
        <p:nvPicPr>
          <p:cNvPr id="1026" name="Picture 2" descr="http://www.etdea.edu.co/images/noticias/201508/001/001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890087"/>
            <a:ext cx="1668077" cy="1249615"/>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a:spLocks noGrp="1"/>
          </p:cNvSpPr>
          <p:nvPr>
            <p:ph type="title"/>
          </p:nvPr>
        </p:nvSpPr>
        <p:spPr>
          <a:xfrm>
            <a:off x="755576" y="220964"/>
            <a:ext cx="8388424" cy="669123"/>
          </a:xfrm>
          <a:ln>
            <a:noFill/>
          </a:ln>
        </p:spPr>
        <p:txBody>
          <a:bodyPr>
            <a:noAutofit/>
          </a:bodyPr>
          <a:lstStyle/>
          <a:p>
            <a:pPr lvl="0" algn="ctr"/>
            <a:r>
              <a:rPr lang="es-ES" sz="2800" b="1" dirty="0">
                <a:solidFill>
                  <a:schemeClr val="tx1">
                    <a:lumMod val="95000"/>
                    <a:lumOff val="5000"/>
                  </a:schemeClr>
                </a:solidFill>
                <a:latin typeface="+mn-lt"/>
                <a:cs typeface="Arial" panose="020B0604020202020204" pitchFamily="34" charset="0"/>
              </a:rPr>
              <a:t>Unidad IV: Tercera y cuarta parte del proyecto de investigación</a:t>
            </a:r>
          </a:p>
        </p:txBody>
      </p:sp>
    </p:spTree>
    <p:extLst>
      <p:ext uri="{BB962C8B-B14F-4D97-AF65-F5344CB8AC3E}">
        <p14:creationId xmlns:p14="http://schemas.microsoft.com/office/powerpoint/2010/main" val="2953735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496" y="339502"/>
            <a:ext cx="9036496" cy="576064"/>
          </a:xfrm>
        </p:spPr>
        <p:txBody>
          <a:bodyPr/>
          <a:lstStyle/>
          <a:p>
            <a:pPr algn="ctr"/>
            <a:r>
              <a:rPr lang="es-PE" sz="2800" b="1" dirty="0">
                <a:solidFill>
                  <a:schemeClr val="tx1">
                    <a:lumMod val="95000"/>
                    <a:lumOff val="5000"/>
                  </a:schemeClr>
                </a:solidFill>
                <a:latin typeface="+mn-lt"/>
              </a:rPr>
              <a:t>Recursos Educativos Virtuales</a:t>
            </a:r>
          </a:p>
        </p:txBody>
      </p:sp>
      <p:sp>
        <p:nvSpPr>
          <p:cNvPr id="3" name="Marcador de contenido 2"/>
          <p:cNvSpPr>
            <a:spLocks noGrp="1"/>
          </p:cNvSpPr>
          <p:nvPr>
            <p:ph idx="1"/>
          </p:nvPr>
        </p:nvSpPr>
        <p:spPr>
          <a:xfrm>
            <a:off x="683568" y="1059582"/>
            <a:ext cx="3168352" cy="1872208"/>
          </a:xfrm>
        </p:spPr>
        <p:txBody>
          <a:bodyPr>
            <a:noAutofit/>
          </a:bodyPr>
          <a:lstStyle/>
          <a:p>
            <a:pPr lvl="0">
              <a:buFont typeface="Wingdings" panose="05000000000000000000" pitchFamily="2" charset="2"/>
              <a:buChar char="§"/>
            </a:pPr>
            <a:r>
              <a:rPr lang="es-PE" sz="1800" dirty="0"/>
              <a:t>Manual </a:t>
            </a:r>
            <a:r>
              <a:rPr lang="es-PE" sz="1800" dirty="0" err="1"/>
              <a:t>autoformativo</a:t>
            </a:r>
            <a:endParaRPr lang="es-PE" sz="1800" dirty="0"/>
          </a:p>
          <a:p>
            <a:pPr lvl="0">
              <a:buFont typeface="Wingdings" panose="05000000000000000000" pitchFamily="2" charset="2"/>
              <a:buChar char="§"/>
            </a:pPr>
            <a:r>
              <a:rPr lang="es-PE" sz="1800" dirty="0"/>
              <a:t>Video clases</a:t>
            </a:r>
          </a:p>
          <a:p>
            <a:pPr lvl="0">
              <a:buFont typeface="Wingdings" panose="05000000000000000000" pitchFamily="2" charset="2"/>
              <a:buChar char="§"/>
            </a:pPr>
            <a:r>
              <a:rPr lang="es-PE" sz="1800" dirty="0"/>
              <a:t>Podcast</a:t>
            </a:r>
          </a:p>
          <a:p>
            <a:pPr lvl="0">
              <a:buFont typeface="Wingdings" panose="05000000000000000000" pitchFamily="2" charset="2"/>
              <a:buChar char="§"/>
            </a:pPr>
            <a:r>
              <a:rPr lang="es-PE" sz="1800" dirty="0"/>
              <a:t>Foros</a:t>
            </a:r>
          </a:p>
          <a:p>
            <a:pPr lvl="0">
              <a:buFont typeface="Wingdings" panose="05000000000000000000" pitchFamily="2" charset="2"/>
              <a:buChar char="§"/>
            </a:pPr>
            <a:r>
              <a:rPr lang="es-PE" sz="1800" dirty="0"/>
              <a:t>Biblioteca Virtual</a:t>
            </a:r>
          </a:p>
          <a:p>
            <a:endParaRPr lang="es-PE" sz="2000" dirty="0"/>
          </a:p>
        </p:txBody>
      </p:sp>
      <p:pic>
        <p:nvPicPr>
          <p:cNvPr id="7170" name="Picture 2" descr="http://talenttools.es/wp-content/uploads/2012/07/el_profesor_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2715766"/>
            <a:ext cx="2088232" cy="14721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572808"/>
      </p:ext>
    </p:extLst>
  </p:cSld>
  <p:clrMapOvr>
    <a:masterClrMapping/>
  </p:clrMapOvr>
</p:sld>
</file>

<file path=ppt/theme/theme1.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716</TotalTime>
  <Words>415</Words>
  <Application>Microsoft Office PowerPoint</Application>
  <PresentationFormat>Presentación en pantalla (16:9)</PresentationFormat>
  <Paragraphs>58</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Calibri Light</vt:lpstr>
      <vt:lpstr>Century Gothic</vt:lpstr>
      <vt:lpstr>Wingdings</vt:lpstr>
      <vt:lpstr>Tema de Office</vt:lpstr>
      <vt:lpstr>Presentación de la asignatura Metodología de la Investigación</vt:lpstr>
      <vt:lpstr>Metodología de la Investigación</vt:lpstr>
      <vt:lpstr>Competencia de la asignatura</vt:lpstr>
      <vt:lpstr>Unidades Didácticas</vt:lpstr>
      <vt:lpstr>Unidad I: Aspectos generales de la investigación científica</vt:lpstr>
      <vt:lpstr>Unidad II: Primera parte del proyecto de investigación</vt:lpstr>
      <vt:lpstr>Unidad III: Segunda parte del proyecto de investigación</vt:lpstr>
      <vt:lpstr>Unidad IV: Tercera y cuarta parte del proyecto de investigación</vt:lpstr>
      <vt:lpstr>Recursos Educativos Virtuales</vt:lpstr>
      <vt:lpstr>Recomendaciones finales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Gonzales Espinoza, Brian O Neill</dc:creator>
  <cp:lastModifiedBy>Echegaray Yépe, Marco Antonio</cp:lastModifiedBy>
  <cp:revision>35</cp:revision>
  <dcterms:created xsi:type="dcterms:W3CDTF">2015-02-13T23:43:15Z</dcterms:created>
  <dcterms:modified xsi:type="dcterms:W3CDTF">2017-08-11T16:30:31Z</dcterms:modified>
</cp:coreProperties>
</file>