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7" r:id="rId2"/>
    <p:sldId id="263" r:id="rId3"/>
    <p:sldId id="264" r:id="rId4"/>
    <p:sldId id="265" r:id="rId5"/>
    <p:sldId id="275" r:id="rId6"/>
    <p:sldId id="276" r:id="rId7"/>
    <p:sldId id="277" r:id="rId8"/>
    <p:sldId id="267" r:id="rId9"/>
    <p:sldId id="258" r:id="rId10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144" d="100"/>
          <a:sy n="144" d="100"/>
        </p:scale>
        <p:origin x="104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11/08/2017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0" y="1393200"/>
            <a:ext cx="9144000" cy="1040838"/>
          </a:xfrm>
        </p:spPr>
        <p:txBody>
          <a:bodyPr>
            <a:noAutofit/>
          </a:bodyPr>
          <a:lstStyle/>
          <a:p>
            <a:r>
              <a:rPr lang="es-ES" sz="2800" b="1" dirty="0" err="1" smtClean="0">
                <a:latin typeface="Century Gothic" panose="020B0502020202020204" pitchFamily="34" charset="0"/>
              </a:rPr>
              <a:t>Unit</a:t>
            </a:r>
            <a:r>
              <a:rPr lang="es-ES" sz="2800" b="1" dirty="0" smtClean="0">
                <a:latin typeface="Century Gothic" panose="020B0502020202020204" pitchFamily="34" charset="0"/>
              </a:rPr>
              <a:t> 2-A</a:t>
            </a:r>
            <a:br>
              <a:rPr lang="es-ES" sz="2800" b="1" dirty="0" smtClean="0">
                <a:latin typeface="Century Gothic" panose="020B0502020202020204" pitchFamily="34" charset="0"/>
              </a:rPr>
            </a:br>
            <a:r>
              <a:rPr lang="es-ES" sz="2800" b="1" dirty="0" smtClean="0">
                <a:latin typeface="Century Gothic" panose="020B0502020202020204" pitchFamily="34" charset="0"/>
              </a:rPr>
              <a:t> </a:t>
            </a:r>
            <a:r>
              <a:rPr lang="es-ES" sz="2800" b="1" dirty="0" err="1" smtClean="0">
                <a:latin typeface="Century Gothic" panose="020B0502020202020204" pitchFamily="34" charset="0"/>
              </a:rPr>
              <a:t>Present</a:t>
            </a:r>
            <a:r>
              <a:rPr lang="es-ES" sz="2800" b="1" dirty="0" smtClean="0">
                <a:latin typeface="Century Gothic" panose="020B0502020202020204" pitchFamily="34" charset="0"/>
              </a:rPr>
              <a:t> </a:t>
            </a:r>
            <a:r>
              <a:rPr lang="es-ES" sz="2800" b="1" dirty="0" err="1" smtClean="0">
                <a:latin typeface="Century Gothic" panose="020B0502020202020204" pitchFamily="34" charset="0"/>
              </a:rPr>
              <a:t>Perfect</a:t>
            </a:r>
            <a:r>
              <a:rPr lang="es-ES" sz="2800" b="1" dirty="0" smtClean="0">
                <a:latin typeface="Century Gothic" panose="020B0502020202020204" pitchFamily="34" charset="0"/>
              </a:rPr>
              <a:t> </a:t>
            </a:r>
            <a:r>
              <a:rPr lang="es-ES" sz="2800" b="1" dirty="0" err="1" smtClean="0">
                <a:latin typeface="Century Gothic" panose="020B0502020202020204" pitchFamily="34" charset="0"/>
              </a:rPr>
              <a:t>Statements</a:t>
            </a:r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0" y="2355701"/>
            <a:ext cx="9144000" cy="39932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A class by </a:t>
            </a:r>
            <a:r>
              <a:rPr lang="en-US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Mr</a:t>
            </a:r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. Jean Paul </a:t>
            </a:r>
            <a:r>
              <a:rPr lang="en-US" sz="28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Quiñonez</a:t>
            </a:r>
            <a:endParaRPr lang="es-ES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282" y="3147814"/>
            <a:ext cx="2571434" cy="1803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332245" y="1131590"/>
            <a:ext cx="2479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 smtClean="0"/>
              <a:t>Touchstone</a:t>
            </a:r>
            <a:r>
              <a:rPr lang="es-ES" sz="2800" b="1" dirty="0" smtClean="0"/>
              <a:t> 3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3728" y="87476"/>
            <a:ext cx="5184576" cy="936103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err="1" smtClean="0">
                <a:latin typeface="+mn-lt"/>
                <a:cs typeface="Times New Roman" pitchFamily="18" charset="0"/>
              </a:rPr>
              <a:t>What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is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present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perfect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?</a:t>
            </a:r>
            <a:endParaRPr lang="es-E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9592" y="1131590"/>
            <a:ext cx="5452938" cy="30243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>
                <a:cs typeface="Aharoni" pitchFamily="2" charset="-79"/>
              </a:rPr>
              <a:t>I </a:t>
            </a:r>
            <a:r>
              <a:rPr lang="es-ES" sz="1800" dirty="0" err="1" smtClean="0">
                <a:cs typeface="Aharoni" pitchFamily="2" charset="-79"/>
              </a:rPr>
              <a:t>have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finished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my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homework</a:t>
            </a:r>
            <a:r>
              <a:rPr lang="es-ES" sz="1800" dirty="0" smtClean="0">
                <a:cs typeface="Aharoni" pitchFamily="2" charset="-79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>
                <a:cs typeface="Aharoni" pitchFamily="2" charset="-79"/>
              </a:rPr>
              <a:t>José has </a:t>
            </a:r>
            <a:r>
              <a:rPr lang="es-ES" sz="1800" dirty="0" err="1" smtClean="0">
                <a:cs typeface="Aharoni" pitchFamily="2" charset="-79"/>
              </a:rPr>
              <a:t>stopped</a:t>
            </a:r>
            <a:r>
              <a:rPr lang="es-ES" sz="1800" dirty="0" smtClean="0">
                <a:cs typeface="Aharoni" pitchFamily="2" charset="-79"/>
              </a:rPr>
              <a:t> smoking.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err="1" smtClean="0">
                <a:cs typeface="Aharoni" pitchFamily="2" charset="-79"/>
              </a:rPr>
              <a:t>Our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families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have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agreed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on</a:t>
            </a:r>
            <a:r>
              <a:rPr lang="es-ES" sz="1800" dirty="0" smtClean="0">
                <a:cs typeface="Aharoni" pitchFamily="2" charset="-79"/>
              </a:rPr>
              <a:t> a meeting.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err="1" smtClean="0">
                <a:cs typeface="Aharoni" pitchFamily="2" charset="-79"/>
              </a:rPr>
              <a:t>My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cat</a:t>
            </a:r>
            <a:r>
              <a:rPr lang="es-ES" sz="1800" dirty="0" smtClean="0">
                <a:cs typeface="Aharoni" pitchFamily="2" charset="-79"/>
              </a:rPr>
              <a:t> has </a:t>
            </a:r>
            <a:r>
              <a:rPr lang="es-ES" sz="1800" dirty="0" err="1" smtClean="0">
                <a:cs typeface="Aharoni" pitchFamily="2" charset="-79"/>
              </a:rPr>
              <a:t>ran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away</a:t>
            </a:r>
            <a:r>
              <a:rPr lang="es-ES" sz="1800" dirty="0" smtClean="0">
                <a:cs typeface="Aharoni" pitchFamily="2" charset="-79"/>
              </a:rPr>
              <a:t>.</a:t>
            </a:r>
            <a:endParaRPr lang="es-ES" sz="1800" dirty="0"/>
          </a:p>
        </p:txBody>
      </p:sp>
      <p:sp>
        <p:nvSpPr>
          <p:cNvPr id="4" name="3 Elipse"/>
          <p:cNvSpPr/>
          <p:nvPr/>
        </p:nvSpPr>
        <p:spPr>
          <a:xfrm>
            <a:off x="3131840" y="2715766"/>
            <a:ext cx="3024336" cy="17281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 </a:t>
            </a:r>
            <a:r>
              <a:rPr lang="es-ES" dirty="0" err="1" smtClean="0"/>
              <a:t>reference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events</a:t>
            </a:r>
            <a:r>
              <a:rPr lang="es-ES" dirty="0" smtClean="0"/>
              <a:t> at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indefinite</a:t>
            </a:r>
            <a:r>
              <a:rPr lang="es-ES" dirty="0" smtClean="0"/>
              <a:t> time </a:t>
            </a:r>
            <a:r>
              <a:rPr lang="es-ES" dirty="0" err="1" smtClean="0"/>
              <a:t>before</a:t>
            </a:r>
            <a:r>
              <a:rPr lang="es-ES" dirty="0" smtClean="0"/>
              <a:t> </a:t>
            </a:r>
            <a:r>
              <a:rPr lang="es-ES" dirty="0" err="1" smtClean="0"/>
              <a:t>now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956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60040" y="123478"/>
            <a:ext cx="9144000" cy="936104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err="1" smtClean="0">
                <a:latin typeface="+mn-lt"/>
              </a:rPr>
              <a:t>How</a:t>
            </a:r>
            <a:r>
              <a:rPr lang="es-ES" sz="2800" b="1" dirty="0" smtClean="0">
                <a:latin typeface="+mn-lt"/>
              </a:rPr>
              <a:t> </a:t>
            </a:r>
            <a:r>
              <a:rPr lang="es-ES" sz="2800" b="1" dirty="0" err="1" smtClean="0">
                <a:latin typeface="+mn-lt"/>
              </a:rPr>
              <a:t>to</a:t>
            </a:r>
            <a:r>
              <a:rPr lang="es-ES" sz="2800" b="1" dirty="0" smtClean="0">
                <a:latin typeface="+mn-lt"/>
              </a:rPr>
              <a:t> use </a:t>
            </a:r>
            <a:r>
              <a:rPr lang="es-ES" sz="2800" b="1" dirty="0" err="1" smtClean="0">
                <a:latin typeface="+mn-lt"/>
              </a:rPr>
              <a:t>the</a:t>
            </a:r>
            <a:r>
              <a:rPr lang="es-ES" sz="2800" b="1" dirty="0" smtClean="0">
                <a:latin typeface="+mn-lt"/>
              </a:rPr>
              <a:t> </a:t>
            </a:r>
            <a:r>
              <a:rPr lang="es-ES" sz="2800" b="1" dirty="0" err="1" smtClean="0">
                <a:latin typeface="+mn-lt"/>
              </a:rPr>
              <a:t>present</a:t>
            </a:r>
            <a:r>
              <a:rPr lang="es-ES" sz="2800" b="1" dirty="0" smtClean="0">
                <a:latin typeface="+mn-lt"/>
              </a:rPr>
              <a:t> </a:t>
            </a:r>
            <a:r>
              <a:rPr lang="es-ES" sz="2800" b="1" dirty="0" err="1" smtClean="0">
                <a:latin typeface="+mn-lt"/>
              </a:rPr>
              <a:t>perfect</a:t>
            </a:r>
            <a:endParaRPr lang="es-ES" sz="28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987574"/>
            <a:ext cx="7344816" cy="3384376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endParaRPr lang="es-ES" sz="20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s-ES" sz="1800" b="1" dirty="0" smtClean="0">
                <a:solidFill>
                  <a:prstClr val="black"/>
                </a:solidFill>
              </a:rPr>
              <a:t>I-YOU-WE-THEY	+	HAVE		+	PAST PARTICIPLE </a:t>
            </a:r>
          </a:p>
          <a:p>
            <a:pPr marL="0" lvl="0" indent="0">
              <a:buNone/>
            </a:pPr>
            <a:endParaRPr lang="es-ES" sz="18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s-ES" sz="1800" b="1" dirty="0" smtClean="0">
                <a:solidFill>
                  <a:prstClr val="black"/>
                </a:solidFill>
              </a:rPr>
              <a:t>HE-SHE-IT		+	HAS		+	PAST PARTICIPLE</a:t>
            </a:r>
          </a:p>
          <a:p>
            <a:pPr marL="0" lvl="0" indent="0">
              <a:buNone/>
            </a:pPr>
            <a:endParaRPr lang="es-ES" sz="1400" dirty="0">
              <a:solidFill>
                <a:prstClr val="black"/>
              </a:solidFill>
              <a:latin typeface="Gill Sans Ultra Bold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s-ES" sz="1900" dirty="0" smtClean="0">
                <a:solidFill>
                  <a:prstClr val="black"/>
                </a:solidFill>
              </a:rPr>
              <a:t>I </a:t>
            </a:r>
            <a:r>
              <a:rPr lang="es-ES" sz="1900" dirty="0" err="1" smtClean="0">
                <a:solidFill>
                  <a:prstClr val="black"/>
                </a:solidFill>
              </a:rPr>
              <a:t>have</a:t>
            </a:r>
            <a:r>
              <a:rPr lang="es-ES" sz="1900" dirty="0" smtClean="0">
                <a:solidFill>
                  <a:prstClr val="black"/>
                </a:solidFill>
              </a:rPr>
              <a:t> </a:t>
            </a:r>
            <a:r>
              <a:rPr lang="es-ES" sz="1900" dirty="0" err="1" smtClean="0">
                <a:solidFill>
                  <a:prstClr val="black"/>
                </a:solidFill>
              </a:rPr>
              <a:t>visited</a:t>
            </a:r>
            <a:r>
              <a:rPr lang="es-ES" sz="1900" dirty="0" smtClean="0">
                <a:solidFill>
                  <a:prstClr val="black"/>
                </a:solidFill>
              </a:rPr>
              <a:t> Cuzco </a:t>
            </a:r>
            <a:r>
              <a:rPr lang="es-ES" sz="1900" dirty="0" err="1" smtClean="0">
                <a:solidFill>
                  <a:prstClr val="black"/>
                </a:solidFill>
              </a:rPr>
              <a:t>many</a:t>
            </a:r>
            <a:r>
              <a:rPr lang="es-ES" sz="1900" dirty="0" smtClean="0">
                <a:solidFill>
                  <a:prstClr val="black"/>
                </a:solidFill>
              </a:rPr>
              <a:t> times.</a:t>
            </a:r>
          </a:p>
          <a:p>
            <a:pPr lvl="0">
              <a:buFont typeface="Wingdings" pitchFamily="2" charset="2"/>
              <a:buChar char="§"/>
            </a:pPr>
            <a:endParaRPr lang="es-ES" sz="1900" dirty="0">
              <a:solidFill>
                <a:prstClr val="black"/>
              </a:solidFill>
              <a:latin typeface="Gill Sans Ultra Bold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s-ES" sz="1900" dirty="0" err="1" smtClean="0">
                <a:solidFill>
                  <a:prstClr val="black"/>
                </a:solidFill>
              </a:rPr>
              <a:t>You</a:t>
            </a:r>
            <a:r>
              <a:rPr lang="es-ES" sz="1900" dirty="0" smtClean="0">
                <a:solidFill>
                  <a:prstClr val="black"/>
                </a:solidFill>
              </a:rPr>
              <a:t> </a:t>
            </a:r>
            <a:r>
              <a:rPr lang="es-ES" sz="1900" dirty="0" err="1" smtClean="0">
                <a:solidFill>
                  <a:prstClr val="black"/>
                </a:solidFill>
              </a:rPr>
              <a:t>haven’t</a:t>
            </a:r>
            <a:r>
              <a:rPr lang="es-ES" sz="1900" dirty="0" smtClean="0">
                <a:solidFill>
                  <a:prstClr val="black"/>
                </a:solidFill>
              </a:rPr>
              <a:t> </a:t>
            </a:r>
            <a:r>
              <a:rPr lang="es-ES" sz="1900" dirty="0" err="1" smtClean="0">
                <a:solidFill>
                  <a:prstClr val="black"/>
                </a:solidFill>
              </a:rPr>
              <a:t>drunk</a:t>
            </a:r>
            <a:r>
              <a:rPr lang="es-ES" sz="1900" dirty="0" smtClean="0">
                <a:solidFill>
                  <a:prstClr val="black"/>
                </a:solidFill>
              </a:rPr>
              <a:t> </a:t>
            </a:r>
            <a:r>
              <a:rPr lang="es-ES" sz="1900" dirty="0" err="1" smtClean="0">
                <a:solidFill>
                  <a:prstClr val="black"/>
                </a:solidFill>
              </a:rPr>
              <a:t>that</a:t>
            </a:r>
            <a:r>
              <a:rPr lang="es-ES" sz="1900" dirty="0" smtClean="0">
                <a:solidFill>
                  <a:prstClr val="black"/>
                </a:solidFill>
              </a:rPr>
              <a:t> </a:t>
            </a:r>
            <a:r>
              <a:rPr lang="es-ES" sz="1900" dirty="0" err="1" smtClean="0">
                <a:solidFill>
                  <a:prstClr val="black"/>
                </a:solidFill>
              </a:rPr>
              <a:t>coffee</a:t>
            </a:r>
            <a:r>
              <a:rPr lang="es-ES" sz="1900" dirty="0" smtClean="0">
                <a:solidFill>
                  <a:prstClr val="black"/>
                </a:solidFill>
              </a:rPr>
              <a:t>.</a:t>
            </a:r>
          </a:p>
          <a:p>
            <a:pPr lvl="0">
              <a:buFont typeface="Wingdings" pitchFamily="2" charset="2"/>
              <a:buChar char="§"/>
            </a:pPr>
            <a:endParaRPr lang="es-ES" sz="1900" dirty="0">
              <a:solidFill>
                <a:prstClr val="black"/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s-ES" sz="1900" dirty="0" err="1" smtClean="0">
                <a:solidFill>
                  <a:prstClr val="black"/>
                </a:solidFill>
              </a:rPr>
              <a:t>She</a:t>
            </a:r>
            <a:r>
              <a:rPr lang="es-ES" sz="1900" dirty="0" smtClean="0">
                <a:solidFill>
                  <a:prstClr val="black"/>
                </a:solidFill>
              </a:rPr>
              <a:t> has done </a:t>
            </a:r>
            <a:r>
              <a:rPr lang="es-ES" sz="1900" dirty="0" err="1" smtClean="0">
                <a:solidFill>
                  <a:prstClr val="black"/>
                </a:solidFill>
              </a:rPr>
              <a:t>her</a:t>
            </a:r>
            <a:r>
              <a:rPr lang="es-ES" sz="1900" dirty="0" smtClean="0">
                <a:solidFill>
                  <a:prstClr val="black"/>
                </a:solidFill>
              </a:rPr>
              <a:t> </a:t>
            </a:r>
            <a:r>
              <a:rPr lang="es-ES" sz="1900" dirty="0" err="1" smtClean="0">
                <a:solidFill>
                  <a:prstClr val="black"/>
                </a:solidFill>
              </a:rPr>
              <a:t>homework</a:t>
            </a:r>
            <a:r>
              <a:rPr lang="es-ES" sz="1900" dirty="0" smtClean="0">
                <a:solidFill>
                  <a:prstClr val="black"/>
                </a:solidFill>
              </a:rPr>
              <a:t>.</a:t>
            </a:r>
          </a:p>
          <a:p>
            <a:pPr lvl="0">
              <a:buFont typeface="Wingdings" pitchFamily="2" charset="2"/>
              <a:buChar char="§"/>
            </a:pPr>
            <a:endParaRPr lang="es-ES" sz="1900" dirty="0">
              <a:solidFill>
                <a:prstClr val="black"/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s-ES" sz="1900" dirty="0" err="1" smtClean="0">
                <a:solidFill>
                  <a:prstClr val="black"/>
                </a:solidFill>
              </a:rPr>
              <a:t>Maria</a:t>
            </a:r>
            <a:r>
              <a:rPr lang="es-ES" sz="1900" dirty="0" smtClean="0">
                <a:solidFill>
                  <a:prstClr val="black"/>
                </a:solidFill>
              </a:rPr>
              <a:t> has </a:t>
            </a:r>
            <a:r>
              <a:rPr lang="es-ES" sz="1900" dirty="0" err="1" smtClean="0">
                <a:solidFill>
                  <a:prstClr val="black"/>
                </a:solidFill>
              </a:rPr>
              <a:t>tried</a:t>
            </a:r>
            <a:r>
              <a:rPr lang="es-ES" sz="1900" dirty="0" smtClean="0">
                <a:solidFill>
                  <a:prstClr val="black"/>
                </a:solidFill>
              </a:rPr>
              <a:t> </a:t>
            </a:r>
            <a:r>
              <a:rPr lang="es-ES" sz="1900" dirty="0" err="1" smtClean="0">
                <a:solidFill>
                  <a:prstClr val="black"/>
                </a:solidFill>
              </a:rPr>
              <a:t>to</a:t>
            </a:r>
            <a:r>
              <a:rPr lang="es-ES" sz="1900" dirty="0" smtClean="0">
                <a:solidFill>
                  <a:prstClr val="black"/>
                </a:solidFill>
              </a:rPr>
              <a:t> </a:t>
            </a:r>
            <a:r>
              <a:rPr lang="es-ES" sz="1900" dirty="0" err="1" smtClean="0">
                <a:solidFill>
                  <a:prstClr val="black"/>
                </a:solidFill>
              </a:rPr>
              <a:t>call</a:t>
            </a:r>
            <a:r>
              <a:rPr lang="es-ES" sz="1900" dirty="0" smtClean="0">
                <a:solidFill>
                  <a:prstClr val="black"/>
                </a:solidFill>
              </a:rPr>
              <a:t> </a:t>
            </a:r>
            <a:r>
              <a:rPr lang="es-ES" sz="1900" dirty="0" err="1" smtClean="0">
                <a:solidFill>
                  <a:prstClr val="black"/>
                </a:solidFill>
              </a:rPr>
              <a:t>you</a:t>
            </a:r>
            <a:r>
              <a:rPr lang="es-ES" sz="1900" dirty="0" smtClean="0">
                <a:solidFill>
                  <a:prstClr val="black"/>
                </a:solidFill>
              </a:rPr>
              <a:t>.</a:t>
            </a:r>
            <a:endParaRPr lang="es-ES" sz="19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s-ES" sz="1400" dirty="0" smtClean="0">
              <a:latin typeface="Gill Sans Ultra Bold" pitchFamily="34" charset="0"/>
            </a:endParaRPr>
          </a:p>
        </p:txBody>
      </p:sp>
      <p:pic>
        <p:nvPicPr>
          <p:cNvPr id="4" name="Picture 2" descr="F:\ppts conti\haciendo-tarea-11190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23478"/>
            <a:ext cx="182420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13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275606"/>
            <a:ext cx="5328592" cy="33123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We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have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always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wanted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to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buy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that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house</a:t>
            </a:r>
            <a:r>
              <a:rPr lang="es-ES" sz="1800" dirty="0" smtClean="0"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es-ES" sz="1800" dirty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My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sister</a:t>
            </a:r>
            <a:r>
              <a:rPr lang="es-ES" sz="1800" dirty="0" smtClean="0">
                <a:cs typeface="Times New Roman" pitchFamily="18" charset="0"/>
              </a:rPr>
              <a:t> has </a:t>
            </a:r>
            <a:r>
              <a:rPr lang="es-ES" sz="1800" dirty="0" err="1" smtClean="0">
                <a:cs typeface="Times New Roman" pitchFamily="18" charset="0"/>
              </a:rPr>
              <a:t>gone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to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the</a:t>
            </a:r>
            <a:r>
              <a:rPr lang="es-ES" sz="1800" dirty="0" smtClean="0">
                <a:cs typeface="Times New Roman" pitchFamily="18" charset="0"/>
              </a:rPr>
              <a:t> cinema </a:t>
            </a:r>
            <a:r>
              <a:rPr lang="es-ES" sz="1800" dirty="0" err="1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twice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this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week</a:t>
            </a:r>
            <a:r>
              <a:rPr lang="es-ES" sz="1800" dirty="0" smtClean="0"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es-ES" sz="1800" dirty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How</a:t>
            </a: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many</a:t>
            </a: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times </a:t>
            </a:r>
            <a:r>
              <a:rPr lang="es-ES" sz="1800" dirty="0" err="1" smtClean="0">
                <a:cs typeface="Times New Roman" pitchFamily="18" charset="0"/>
              </a:rPr>
              <a:t>have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you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visited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this</a:t>
            </a:r>
            <a:r>
              <a:rPr lang="es-ES" sz="1800" dirty="0" smtClean="0">
                <a:cs typeface="Times New Roman" pitchFamily="18" charset="0"/>
              </a:rPr>
              <a:t> restaurant </a:t>
            </a:r>
            <a:r>
              <a:rPr lang="es-ES" sz="1800" dirty="0" err="1" smtClean="0">
                <a:cs typeface="Times New Roman" pitchFamily="18" charset="0"/>
              </a:rPr>
              <a:t>this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week</a:t>
            </a:r>
            <a:r>
              <a:rPr lang="es-ES" sz="1800" dirty="0" smtClean="0">
                <a:cs typeface="Times New Roman" pitchFamily="18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es-ES" sz="1800" dirty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I’ve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been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there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three</a:t>
            </a: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times so </a:t>
            </a:r>
            <a:r>
              <a:rPr lang="es-ES" sz="1800" dirty="0" err="1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far</a:t>
            </a:r>
            <a:r>
              <a:rPr lang="es-ES" sz="1800" dirty="0" smtClean="0"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s-ES" sz="1800" dirty="0" smtClean="0">
              <a:cs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87624" y="411510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 smtClean="0">
                <a:cs typeface="Aharoni" pitchFamily="2" charset="-79"/>
              </a:rPr>
              <a:t>Indefinite</a:t>
            </a:r>
            <a:r>
              <a:rPr lang="es-ES" sz="2800" b="1" dirty="0" smtClean="0">
                <a:cs typeface="Aharoni" pitchFamily="2" charset="-79"/>
              </a:rPr>
              <a:t> </a:t>
            </a:r>
            <a:r>
              <a:rPr lang="es-ES" sz="2800" b="1" dirty="0" err="1" smtClean="0">
                <a:cs typeface="Aharoni" pitchFamily="2" charset="-79"/>
              </a:rPr>
              <a:t>past</a:t>
            </a:r>
            <a:r>
              <a:rPr lang="es-ES" sz="2800" b="1" dirty="0" smtClean="0">
                <a:cs typeface="Aharoni" pitchFamily="2" charset="-79"/>
              </a:rPr>
              <a:t> </a:t>
            </a:r>
            <a:r>
              <a:rPr lang="es-ES" sz="2800" b="1" dirty="0" err="1" smtClean="0">
                <a:cs typeface="Aharoni" pitchFamily="2" charset="-79"/>
              </a:rPr>
              <a:t>statements</a:t>
            </a:r>
            <a:endParaRPr lang="es-ES" sz="2800" b="1" dirty="0">
              <a:cs typeface="Aharoni" pitchFamily="2" charset="-79"/>
            </a:endParaRPr>
          </a:p>
        </p:txBody>
      </p:sp>
      <p:sp>
        <p:nvSpPr>
          <p:cNvPr id="6" name="5 Flecha derecha"/>
          <p:cNvSpPr/>
          <p:nvPr/>
        </p:nvSpPr>
        <p:spPr>
          <a:xfrm rot="21113402" flipH="1">
            <a:off x="6493820" y="114457"/>
            <a:ext cx="2253524" cy="1883959"/>
          </a:xfrm>
          <a:prstGeom prst="rightArrow">
            <a:avLst>
              <a:gd name="adj1" fmla="val 74737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Frequency expressions to be used with present perfect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9160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35696" y="1131590"/>
            <a:ext cx="5400600" cy="343385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They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haven’t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played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any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sports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  <a:cs typeface="Times New Roman" pitchFamily="18" charset="0"/>
              </a:rPr>
              <a:t>recently</a:t>
            </a:r>
            <a:r>
              <a:rPr lang="es-ES" sz="1800" dirty="0" smtClean="0"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s-ES" sz="1800" dirty="0" smtClean="0">
                <a:cs typeface="Times New Roman" pitchFamily="18" charset="0"/>
              </a:rPr>
              <a:t>I </a:t>
            </a:r>
            <a:r>
              <a:rPr lang="es-ES" sz="1800" dirty="0" err="1" smtClean="0">
                <a:cs typeface="Times New Roman" pitchFamily="18" charset="0"/>
              </a:rPr>
              <a:t>have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gone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dancing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  <a:cs typeface="Times New Roman" pitchFamily="18" charset="0"/>
              </a:rPr>
              <a:t>twice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this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month</a:t>
            </a:r>
            <a:r>
              <a:rPr lang="es-ES" sz="1800" dirty="0" smtClean="0"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There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have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been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many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electical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storms</a:t>
            </a:r>
            <a:r>
              <a:rPr lang="es-ES" sz="1800" dirty="0" smtClean="0">
                <a:cs typeface="Times New Roman" pitchFamily="18" charset="0"/>
              </a:rPr>
              <a:t> in </a:t>
            </a:r>
            <a:r>
              <a:rPr lang="es-ES" sz="1800" dirty="0" err="1" smtClean="0">
                <a:cs typeface="Times New Roman" pitchFamily="18" charset="0"/>
              </a:rPr>
              <a:t>the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area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  <a:cs typeface="Times New Roman" pitchFamily="18" charset="0"/>
              </a:rPr>
              <a:t>lately</a:t>
            </a:r>
            <a:r>
              <a:rPr lang="es-ES" sz="1800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Sofia</a:t>
            </a:r>
            <a:r>
              <a:rPr lang="es-ES" sz="1800" dirty="0" smtClean="0">
                <a:cs typeface="Times New Roman" pitchFamily="18" charset="0"/>
              </a:rPr>
              <a:t> has </a:t>
            </a:r>
            <a:r>
              <a:rPr lang="es-ES" sz="1800" dirty="0" err="1" smtClean="0">
                <a:cs typeface="Times New Roman" pitchFamily="18" charset="0"/>
              </a:rPr>
              <a:t>stayed</a:t>
            </a:r>
            <a:r>
              <a:rPr lang="es-ES" sz="1800" dirty="0" smtClean="0">
                <a:cs typeface="Times New Roman" pitchFamily="18" charset="0"/>
              </a:rPr>
              <a:t> home.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618745" y="339502"/>
            <a:ext cx="5850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 smtClean="0">
                <a:cs typeface="Aharoni" pitchFamily="2" charset="-79"/>
              </a:rPr>
              <a:t>Immediate</a:t>
            </a:r>
            <a:r>
              <a:rPr lang="es-ES" sz="2800" b="1" dirty="0" smtClean="0">
                <a:cs typeface="Aharoni" pitchFamily="2" charset="-79"/>
              </a:rPr>
              <a:t> </a:t>
            </a:r>
            <a:r>
              <a:rPr lang="es-ES" sz="2800" b="1" dirty="0" err="1" smtClean="0">
                <a:cs typeface="Aharoni" pitchFamily="2" charset="-79"/>
              </a:rPr>
              <a:t>past</a:t>
            </a:r>
            <a:r>
              <a:rPr lang="es-ES" sz="2800" b="1" dirty="0" smtClean="0">
                <a:cs typeface="Aharoni" pitchFamily="2" charset="-79"/>
              </a:rPr>
              <a:t> </a:t>
            </a:r>
            <a:r>
              <a:rPr lang="es-ES" sz="2800" b="1" dirty="0" err="1" smtClean="0">
                <a:cs typeface="Aharoni" pitchFamily="2" charset="-79"/>
              </a:rPr>
              <a:t>expressions</a:t>
            </a:r>
            <a:endParaRPr lang="es-ES" sz="2800" dirty="0" smtClean="0">
              <a:cs typeface="Aharoni" pitchFamily="2" charset="-79"/>
            </a:endParaRPr>
          </a:p>
        </p:txBody>
      </p:sp>
      <p:sp>
        <p:nvSpPr>
          <p:cNvPr id="4" name="3 Elipse"/>
          <p:cNvSpPr/>
          <p:nvPr/>
        </p:nvSpPr>
        <p:spPr>
          <a:xfrm>
            <a:off x="107504" y="1131590"/>
            <a:ext cx="1656184" cy="15841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 smtClean="0"/>
              <a:t>We</a:t>
            </a:r>
            <a:r>
              <a:rPr lang="es-ES" sz="1400" dirty="0" smtClean="0"/>
              <a:t> </a:t>
            </a:r>
            <a:r>
              <a:rPr lang="es-ES" sz="1400" dirty="0" err="1" smtClean="0"/>
              <a:t>refer</a:t>
            </a:r>
            <a:r>
              <a:rPr lang="es-ES" sz="1400" dirty="0" smtClean="0"/>
              <a:t> </a:t>
            </a:r>
            <a:r>
              <a:rPr lang="es-ES" sz="1400" dirty="0" err="1" smtClean="0"/>
              <a:t>to</a:t>
            </a:r>
            <a:r>
              <a:rPr lang="es-ES" sz="1400" dirty="0" smtClean="0"/>
              <a:t> </a:t>
            </a:r>
            <a:r>
              <a:rPr lang="es-ES" sz="1400" dirty="0" err="1" smtClean="0"/>
              <a:t>the</a:t>
            </a:r>
            <a:r>
              <a:rPr lang="es-ES" sz="1400" dirty="0" smtClean="0"/>
              <a:t> </a:t>
            </a:r>
            <a:r>
              <a:rPr lang="es-ES" sz="1400" dirty="0" err="1" smtClean="0"/>
              <a:t>immediate</a:t>
            </a:r>
            <a:r>
              <a:rPr lang="es-ES" sz="1400" dirty="0" smtClean="0"/>
              <a:t> </a:t>
            </a:r>
            <a:r>
              <a:rPr lang="es-ES" sz="1400" dirty="0" err="1" smtClean="0"/>
              <a:t>past</a:t>
            </a:r>
            <a:r>
              <a:rPr lang="es-ES" sz="1400" dirty="0" smtClean="0"/>
              <a:t> </a:t>
            </a:r>
            <a:r>
              <a:rPr lang="es-ES" sz="1400" dirty="0" err="1" smtClean="0"/>
              <a:t>but</a:t>
            </a:r>
            <a:r>
              <a:rPr lang="es-ES" sz="1400" dirty="0" smtClean="0"/>
              <a:t> DO NOT </a:t>
            </a:r>
            <a:r>
              <a:rPr lang="es-ES" sz="1400" dirty="0" err="1" smtClean="0"/>
              <a:t>specify</a:t>
            </a:r>
            <a:r>
              <a:rPr lang="es-ES" sz="1400" dirty="0" smtClean="0"/>
              <a:t> </a:t>
            </a:r>
            <a:r>
              <a:rPr lang="es-ES" sz="1400" dirty="0" err="1" smtClean="0"/>
              <a:t>when</a:t>
            </a:r>
            <a:endParaRPr lang="es-ES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60" y="3075806"/>
            <a:ext cx="2791872" cy="1335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271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131590"/>
            <a:ext cx="6912768" cy="3024336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s-ES" sz="1800" b="1" dirty="0" smtClean="0">
                <a:cs typeface="Times New Roman" pitchFamily="18" charset="0"/>
              </a:rPr>
              <a:t>Regular</a:t>
            </a: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Travel</a:t>
            </a:r>
            <a:r>
              <a:rPr lang="es-ES" sz="1800" dirty="0" smtClean="0">
                <a:cs typeface="Times New Roman" pitchFamily="18" charset="0"/>
              </a:rPr>
              <a:t>	</a:t>
            </a:r>
            <a:r>
              <a:rPr lang="es-ES" sz="1800" dirty="0" err="1" smtClean="0">
                <a:cs typeface="Times New Roman" pitchFamily="18" charset="0"/>
              </a:rPr>
              <a:t>traveled</a:t>
            </a:r>
            <a:endParaRPr lang="es-ES" sz="1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Work</a:t>
            </a:r>
            <a:r>
              <a:rPr lang="es-ES" sz="1800" dirty="0" smtClean="0">
                <a:cs typeface="Times New Roman" pitchFamily="18" charset="0"/>
              </a:rPr>
              <a:t>	             </a:t>
            </a:r>
            <a:r>
              <a:rPr lang="es-ES" sz="1800" dirty="0" err="1" smtClean="0">
                <a:cs typeface="Times New Roman" pitchFamily="18" charset="0"/>
              </a:rPr>
              <a:t>worked</a:t>
            </a:r>
            <a:endParaRPr lang="es-ES" sz="1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smtClean="0">
                <a:cs typeface="Times New Roman" pitchFamily="18" charset="0"/>
              </a:rPr>
              <a:t>Live		</a:t>
            </a:r>
            <a:r>
              <a:rPr lang="es-ES" sz="1800" dirty="0" err="1" smtClean="0">
                <a:cs typeface="Times New Roman" pitchFamily="18" charset="0"/>
              </a:rPr>
              <a:t>lived</a:t>
            </a:r>
            <a:endParaRPr lang="es-ES" sz="1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Stay</a:t>
            </a:r>
            <a:r>
              <a:rPr lang="es-ES" sz="1800" dirty="0" smtClean="0">
                <a:cs typeface="Times New Roman" pitchFamily="18" charset="0"/>
              </a:rPr>
              <a:t>		</a:t>
            </a:r>
            <a:r>
              <a:rPr lang="es-ES" sz="1800" dirty="0" err="1" smtClean="0">
                <a:cs typeface="Times New Roman" pitchFamily="18" charset="0"/>
              </a:rPr>
              <a:t>stayed</a:t>
            </a:r>
            <a:endParaRPr lang="es-ES" sz="1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Like</a:t>
            </a:r>
            <a:r>
              <a:rPr lang="es-ES" sz="1800" dirty="0" smtClean="0">
                <a:cs typeface="Times New Roman" pitchFamily="18" charset="0"/>
              </a:rPr>
              <a:t>		</a:t>
            </a:r>
            <a:r>
              <a:rPr lang="es-ES" sz="1800" dirty="0" err="1" smtClean="0">
                <a:cs typeface="Times New Roman" pitchFamily="18" charset="0"/>
              </a:rPr>
              <a:t>liked</a:t>
            </a:r>
            <a:endParaRPr lang="es-ES" sz="1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es-ES" sz="1800" dirty="0" smtClean="0">
              <a:cs typeface="Times New Roman" pitchFamily="18" charset="0"/>
            </a:endParaRPr>
          </a:p>
          <a:p>
            <a:pPr marL="0" indent="0">
              <a:buNone/>
            </a:pPr>
            <a:r>
              <a:rPr lang="es-ES" sz="1800" dirty="0" smtClean="0">
                <a:cs typeface="Times New Roman" pitchFamily="18" charset="0"/>
              </a:rPr>
              <a:t>Similar </a:t>
            </a:r>
            <a:r>
              <a:rPr lang="es-ES" sz="1800" dirty="0" err="1" smtClean="0">
                <a:cs typeface="Times New Roman" pitchFamily="18" charset="0"/>
              </a:rPr>
              <a:t>to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the</a:t>
            </a:r>
            <a:r>
              <a:rPr lang="es-ES" sz="1800" dirty="0" smtClean="0">
                <a:cs typeface="Times New Roman" pitchFamily="18" charset="0"/>
              </a:rPr>
              <a:t> simple </a:t>
            </a:r>
            <a:r>
              <a:rPr lang="es-ES" sz="1800" dirty="0" err="1" smtClean="0">
                <a:cs typeface="Times New Roman" pitchFamily="18" charset="0"/>
              </a:rPr>
              <a:t>past</a:t>
            </a:r>
            <a:endParaRPr lang="es-ES" sz="1800" dirty="0" smtClean="0">
              <a:cs typeface="Times New Roman" pitchFamily="18" charset="0"/>
            </a:endParaRPr>
          </a:p>
          <a:p>
            <a:pPr marL="0" indent="0">
              <a:buNone/>
            </a:pPr>
            <a:r>
              <a:rPr lang="es-ES" sz="1800" b="1" dirty="0" smtClean="0">
                <a:cs typeface="Times New Roman" pitchFamily="18" charset="0"/>
              </a:rPr>
              <a:t>Irregular</a:t>
            </a: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Sleep</a:t>
            </a:r>
            <a:r>
              <a:rPr lang="es-ES" sz="1800" dirty="0" smtClean="0">
                <a:cs typeface="Times New Roman" pitchFamily="18" charset="0"/>
              </a:rPr>
              <a:t>	</a:t>
            </a:r>
            <a:r>
              <a:rPr lang="es-ES" sz="1800" dirty="0" err="1" smtClean="0">
                <a:cs typeface="Times New Roman" pitchFamily="18" charset="0"/>
              </a:rPr>
              <a:t>slept</a:t>
            </a:r>
            <a:endParaRPr lang="es-ES" sz="1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Cut</a:t>
            </a:r>
            <a:r>
              <a:rPr lang="es-ES" sz="1800" dirty="0" smtClean="0">
                <a:cs typeface="Times New Roman" pitchFamily="18" charset="0"/>
              </a:rPr>
              <a:t>		</a:t>
            </a:r>
            <a:r>
              <a:rPr lang="es-ES" sz="1800" dirty="0" err="1" smtClean="0">
                <a:cs typeface="Times New Roman" pitchFamily="18" charset="0"/>
              </a:rPr>
              <a:t>cut</a:t>
            </a:r>
            <a:endParaRPr lang="es-ES" sz="1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Go</a:t>
            </a:r>
            <a:r>
              <a:rPr lang="es-ES" sz="1800" dirty="0" smtClean="0">
                <a:cs typeface="Times New Roman" pitchFamily="18" charset="0"/>
              </a:rPr>
              <a:t>		</a:t>
            </a:r>
            <a:r>
              <a:rPr lang="es-ES" sz="1800" dirty="0" err="1" smtClean="0">
                <a:cs typeface="Times New Roman" pitchFamily="18" charset="0"/>
              </a:rPr>
              <a:t>gone</a:t>
            </a:r>
            <a:endParaRPr lang="es-ES" sz="1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smtClean="0">
                <a:cs typeface="Times New Roman" pitchFamily="18" charset="0"/>
              </a:rPr>
              <a:t>Be		</a:t>
            </a:r>
            <a:r>
              <a:rPr lang="es-ES" sz="1800" dirty="0" err="1" smtClean="0">
                <a:cs typeface="Times New Roman" pitchFamily="18" charset="0"/>
              </a:rPr>
              <a:t>been</a:t>
            </a:r>
            <a:endParaRPr lang="es-ES" sz="1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Get</a:t>
            </a:r>
            <a:r>
              <a:rPr lang="es-ES" sz="1800" dirty="0" smtClean="0">
                <a:cs typeface="Times New Roman" pitchFamily="18" charset="0"/>
              </a:rPr>
              <a:t>		</a:t>
            </a:r>
            <a:r>
              <a:rPr lang="es-ES" sz="1800" dirty="0" err="1" smtClean="0">
                <a:cs typeface="Times New Roman" pitchFamily="18" charset="0"/>
              </a:rPr>
              <a:t>gotten</a:t>
            </a:r>
            <a:endParaRPr lang="es-ES" sz="1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es-ES" sz="1800" dirty="0" smtClean="0">
              <a:cs typeface="Times New Roman" pitchFamily="18" charset="0"/>
            </a:endParaRPr>
          </a:p>
          <a:p>
            <a:pPr marL="0" indent="0">
              <a:buNone/>
            </a:pPr>
            <a:r>
              <a:rPr lang="es-ES" sz="1800" dirty="0" err="1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Different</a:t>
            </a:r>
            <a:r>
              <a:rPr lang="es-ES" sz="18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from</a:t>
            </a:r>
            <a:r>
              <a:rPr lang="es-ES" sz="18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the</a:t>
            </a:r>
            <a:r>
              <a:rPr lang="es-ES" sz="18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 simple </a:t>
            </a:r>
            <a:r>
              <a:rPr lang="es-ES" sz="1800" dirty="0" err="1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past</a:t>
            </a:r>
            <a:endParaRPr lang="es-ES" sz="1800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59632" y="224717"/>
            <a:ext cx="7884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cs typeface="Aharoni" pitchFamily="2" charset="-79"/>
              </a:rPr>
              <a:t>Regular vs. Irregular </a:t>
            </a:r>
            <a:r>
              <a:rPr lang="es-ES" sz="2800" b="1" dirty="0" err="1" smtClean="0">
                <a:cs typeface="Aharoni" pitchFamily="2" charset="-79"/>
              </a:rPr>
              <a:t>verbs</a:t>
            </a:r>
            <a:r>
              <a:rPr lang="es-ES" sz="2800" b="1" dirty="0" smtClean="0">
                <a:cs typeface="Aharoni" pitchFamily="2" charset="-79"/>
              </a:rPr>
              <a:t> in </a:t>
            </a:r>
            <a:r>
              <a:rPr lang="es-ES" sz="2800" b="1" dirty="0" err="1" smtClean="0">
                <a:cs typeface="Aharoni" pitchFamily="2" charset="-79"/>
              </a:rPr>
              <a:t>past</a:t>
            </a:r>
            <a:r>
              <a:rPr lang="es-ES" sz="2800" b="1" dirty="0" smtClean="0">
                <a:cs typeface="Aharoni" pitchFamily="2" charset="-79"/>
              </a:rPr>
              <a:t> </a:t>
            </a:r>
            <a:r>
              <a:rPr lang="es-ES" sz="2800" b="1" dirty="0" err="1" smtClean="0">
                <a:cs typeface="Aharoni" pitchFamily="2" charset="-79"/>
              </a:rPr>
              <a:t>participle</a:t>
            </a:r>
            <a:endParaRPr lang="es-ES" sz="2400" dirty="0" smtClean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990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203598"/>
            <a:ext cx="6840760" cy="364514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s-ES" sz="1800" dirty="0" err="1" smtClean="0"/>
              <a:t>Have</a:t>
            </a:r>
            <a:r>
              <a:rPr lang="es-ES" sz="1800" dirty="0" smtClean="0"/>
              <a:t> </a:t>
            </a:r>
            <a:r>
              <a:rPr lang="es-ES" sz="1800" dirty="0" err="1" smtClean="0"/>
              <a:t>you</a:t>
            </a:r>
            <a:r>
              <a:rPr lang="es-ES" sz="1800" dirty="0" smtClean="0"/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</a:rPr>
              <a:t>traveled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Europe</a:t>
            </a:r>
            <a:r>
              <a:rPr lang="es-ES" sz="1800" dirty="0" smtClean="0"/>
              <a:t>?</a:t>
            </a:r>
          </a:p>
          <a:p>
            <a:pPr marL="0" indent="0">
              <a:buNone/>
            </a:pPr>
            <a:r>
              <a:rPr lang="es-ES" sz="1800" dirty="0"/>
              <a:t>	</a:t>
            </a:r>
            <a:r>
              <a:rPr lang="es-ES" sz="1800" dirty="0" smtClean="0"/>
              <a:t>Yes, I </a:t>
            </a:r>
            <a:r>
              <a:rPr lang="es-ES" sz="1800" dirty="0" err="1" smtClean="0"/>
              <a:t>have</a:t>
            </a:r>
            <a:r>
              <a:rPr lang="es-ES" sz="1800" dirty="0" smtClean="0"/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</a:rPr>
              <a:t>been</a:t>
            </a:r>
            <a:r>
              <a:rPr lang="es-E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" sz="1800" dirty="0" err="1" smtClean="0"/>
              <a:t>there</a:t>
            </a:r>
            <a:r>
              <a:rPr lang="es-ES" sz="1800" dirty="0" smtClean="0"/>
              <a:t> </a:t>
            </a:r>
            <a:r>
              <a:rPr lang="es-ES" sz="1800" dirty="0" err="1" smtClean="0"/>
              <a:t>many</a:t>
            </a:r>
            <a:r>
              <a:rPr lang="es-ES" sz="1800" dirty="0" smtClean="0"/>
              <a:t> times.</a:t>
            </a:r>
          </a:p>
          <a:p>
            <a:pPr marL="0" indent="0">
              <a:buNone/>
            </a:pPr>
            <a:endParaRPr lang="es-ES" sz="1800" dirty="0"/>
          </a:p>
          <a:p>
            <a:pPr>
              <a:buFont typeface="Wingdings" pitchFamily="2" charset="2"/>
              <a:buChar char="§"/>
            </a:pPr>
            <a:r>
              <a:rPr lang="es-ES" sz="1800" dirty="0" err="1" smtClean="0"/>
              <a:t>We</a:t>
            </a:r>
            <a:r>
              <a:rPr lang="es-ES" sz="1800" dirty="0" smtClean="0"/>
              <a:t> </a:t>
            </a:r>
            <a:r>
              <a:rPr lang="es-ES" sz="1800" dirty="0" err="1" smtClean="0"/>
              <a:t>haven’t</a:t>
            </a:r>
            <a:r>
              <a:rPr lang="es-ES" sz="1800" dirty="0" smtClean="0"/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</a:rPr>
              <a:t>gotten</a:t>
            </a:r>
            <a:r>
              <a:rPr lang="es-ES" sz="1800" dirty="0" smtClean="0"/>
              <a:t> </a:t>
            </a:r>
            <a:r>
              <a:rPr lang="es-ES" sz="1800" dirty="0" err="1" smtClean="0"/>
              <a:t>any</a:t>
            </a:r>
            <a:r>
              <a:rPr lang="es-ES" sz="1800" dirty="0" smtClean="0"/>
              <a:t> </a:t>
            </a:r>
            <a:r>
              <a:rPr lang="es-ES" sz="1800" dirty="0" err="1" smtClean="0"/>
              <a:t>news</a:t>
            </a:r>
            <a:r>
              <a:rPr lang="es-ES" sz="1800" dirty="0" smtClean="0"/>
              <a:t> </a:t>
            </a:r>
            <a:r>
              <a:rPr lang="es-ES" sz="1800" dirty="0" err="1" smtClean="0"/>
              <a:t>from</a:t>
            </a:r>
            <a:r>
              <a:rPr lang="es-ES" sz="1800" dirty="0" smtClean="0"/>
              <a:t> </a:t>
            </a:r>
            <a:r>
              <a:rPr lang="es-ES" sz="1800" dirty="0" err="1" smtClean="0"/>
              <a:t>her</a:t>
            </a:r>
            <a:r>
              <a:rPr lang="es-ES" sz="1800" dirty="0" smtClean="0"/>
              <a:t>.</a:t>
            </a:r>
          </a:p>
          <a:p>
            <a:pPr marL="0" indent="0">
              <a:buNone/>
            </a:pPr>
            <a:r>
              <a:rPr lang="es-ES" sz="1800" dirty="0"/>
              <a:t>	</a:t>
            </a:r>
            <a:r>
              <a:rPr lang="es-ES" sz="1800" dirty="0" err="1" smtClean="0"/>
              <a:t>We</a:t>
            </a:r>
            <a:r>
              <a:rPr lang="es-ES" sz="1800" dirty="0" smtClean="0"/>
              <a:t> </a:t>
            </a:r>
            <a:r>
              <a:rPr lang="es-ES" sz="1800" dirty="0" err="1" smtClean="0"/>
              <a:t>haven’t</a:t>
            </a:r>
            <a:r>
              <a:rPr lang="es-ES" sz="1800" dirty="0" smtClean="0"/>
              <a:t> 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</a:rPr>
              <a:t>called</a:t>
            </a:r>
            <a:r>
              <a:rPr lang="es-ES" sz="1800" dirty="0" smtClean="0"/>
              <a:t> </a:t>
            </a:r>
            <a:r>
              <a:rPr lang="es-ES" sz="1800" dirty="0" err="1" smtClean="0"/>
              <a:t>her</a:t>
            </a:r>
            <a:r>
              <a:rPr lang="es-ES" sz="1800" dirty="0" smtClean="0"/>
              <a:t> </a:t>
            </a:r>
            <a:r>
              <a:rPr lang="es-ES" sz="1800" dirty="0" err="1" smtClean="0"/>
              <a:t>either</a:t>
            </a:r>
            <a:r>
              <a:rPr lang="es-ES" sz="1800" dirty="0" smtClean="0"/>
              <a:t>.</a:t>
            </a:r>
          </a:p>
          <a:p>
            <a:pPr marL="0" indent="0">
              <a:buNone/>
            </a:pPr>
            <a:r>
              <a:rPr lang="es-ES" sz="1800" dirty="0"/>
              <a:t>	</a:t>
            </a: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/>
              <a:t>There</a:t>
            </a:r>
            <a:r>
              <a:rPr lang="es-ES" sz="1800" dirty="0" smtClean="0"/>
              <a:t> </a:t>
            </a:r>
            <a:r>
              <a:rPr lang="es-ES" sz="1800" dirty="0" err="1" smtClean="0"/>
              <a:t>hasn’t</a:t>
            </a:r>
            <a:r>
              <a:rPr lang="es-ES" sz="1800" dirty="0" smtClean="0"/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</a:rPr>
              <a:t>been</a:t>
            </a:r>
            <a:r>
              <a:rPr lang="es-ES" sz="1800" dirty="0" smtClean="0"/>
              <a:t> </a:t>
            </a:r>
            <a:r>
              <a:rPr lang="es-ES" sz="1800" dirty="0" err="1" smtClean="0"/>
              <a:t>any</a:t>
            </a:r>
            <a:r>
              <a:rPr lang="es-ES" sz="1800" dirty="0" smtClean="0"/>
              <a:t> </a:t>
            </a:r>
            <a:r>
              <a:rPr lang="es-ES" sz="1800" dirty="0" err="1" smtClean="0"/>
              <a:t>traffic</a:t>
            </a:r>
            <a:r>
              <a:rPr lang="es-ES" sz="1800" dirty="0" smtClean="0"/>
              <a:t> </a:t>
            </a:r>
            <a:r>
              <a:rPr lang="es-ES" sz="1800" dirty="0" err="1" smtClean="0"/>
              <a:t>problems</a:t>
            </a:r>
            <a:r>
              <a:rPr lang="es-ES" sz="1800" dirty="0" smtClean="0"/>
              <a:t> </a:t>
            </a:r>
            <a:r>
              <a:rPr lang="es-ES" sz="1800" dirty="0" err="1" smtClean="0"/>
              <a:t>downtown</a:t>
            </a:r>
            <a:r>
              <a:rPr lang="es-ES" sz="1800" dirty="0" smtClean="0"/>
              <a:t>.</a:t>
            </a:r>
          </a:p>
          <a:p>
            <a:pPr marL="0" indent="0">
              <a:buNone/>
            </a:pPr>
            <a:r>
              <a:rPr lang="es-ES" sz="1800" dirty="0"/>
              <a:t>	</a:t>
            </a:r>
            <a:r>
              <a:rPr lang="es-ES" sz="1800" dirty="0" err="1" smtClean="0"/>
              <a:t>However</a:t>
            </a:r>
            <a:r>
              <a:rPr lang="es-ES" sz="1800" dirty="0" smtClean="0"/>
              <a:t>, </a:t>
            </a: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police</a:t>
            </a:r>
            <a:r>
              <a:rPr lang="es-ES" sz="1800" dirty="0" smtClean="0"/>
              <a:t> </a:t>
            </a:r>
            <a:r>
              <a:rPr lang="es-ES" sz="1800" dirty="0" err="1" smtClean="0"/>
              <a:t>haven’t</a:t>
            </a:r>
            <a:r>
              <a:rPr lang="es-ES" sz="1800" dirty="0" smtClean="0"/>
              <a:t> </a:t>
            </a:r>
            <a:r>
              <a:rPr lang="es-ES" sz="1800" dirty="0" err="1" smtClean="0">
                <a:solidFill>
                  <a:schemeClr val="accent2">
                    <a:lumMod val="50000"/>
                  </a:schemeClr>
                </a:solidFill>
              </a:rPr>
              <a:t>stopped</a:t>
            </a:r>
            <a:r>
              <a:rPr lang="es-ES" sz="1800" dirty="0" smtClean="0"/>
              <a:t> </a:t>
            </a:r>
            <a:r>
              <a:rPr lang="es-ES" sz="1800" dirty="0" err="1" smtClean="0"/>
              <a:t>doing</a:t>
            </a:r>
            <a:r>
              <a:rPr lang="es-ES" sz="1800" dirty="0" smtClean="0"/>
              <a:t> </a:t>
            </a:r>
            <a:r>
              <a:rPr lang="es-ES" sz="1800" dirty="0" err="1" smtClean="0"/>
              <a:t>their</a:t>
            </a:r>
            <a:r>
              <a:rPr lang="es-ES" sz="1800" dirty="0" smtClean="0"/>
              <a:t> </a:t>
            </a:r>
            <a:r>
              <a:rPr lang="es-ES" sz="1800" dirty="0" err="1" smtClean="0"/>
              <a:t>job</a:t>
            </a:r>
            <a:r>
              <a:rPr lang="es-ES" sz="1800" dirty="0" smtClean="0"/>
              <a:t>.</a:t>
            </a:r>
          </a:p>
          <a:p>
            <a:pPr marL="342900" lvl="1" indent="0"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  <p:pic>
        <p:nvPicPr>
          <p:cNvPr id="2050" name="Picture 2" descr="F:\ppts conti\policia dirigiendo el transit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3" r="12176" b="14804"/>
          <a:stretch/>
        </p:blipFill>
        <p:spPr bwMode="auto">
          <a:xfrm>
            <a:off x="6732240" y="51470"/>
            <a:ext cx="2333103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1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347615"/>
            <a:ext cx="5400600" cy="2664296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s-PE" sz="1800" dirty="0" err="1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You</a:t>
            </a:r>
            <a:r>
              <a:rPr lang="es-PE" sz="1800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went</a:t>
            </a:r>
            <a:r>
              <a:rPr lang="es-PE" sz="1800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s-PE" sz="1800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 a place and </a:t>
            </a:r>
            <a:r>
              <a:rPr lang="es-PE" sz="1800" dirty="0" err="1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you</a:t>
            </a:r>
            <a:r>
              <a:rPr lang="es-PE" sz="1800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 are </a:t>
            </a:r>
            <a:r>
              <a:rPr lang="es-PE" sz="1800" dirty="0" err="1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still</a:t>
            </a:r>
            <a:r>
              <a:rPr lang="es-PE" sz="1800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there</a:t>
            </a:r>
            <a:r>
              <a:rPr lang="es-PE" sz="1800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I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have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gone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to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my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grandma’s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house</a:t>
            </a:r>
            <a:r>
              <a:rPr lang="es-PE" sz="18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because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she’s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been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a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little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ill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indent="0">
              <a:buNone/>
            </a:pPr>
            <a:r>
              <a:rPr lang="es-PE" sz="1800" dirty="0" err="1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You</a:t>
            </a:r>
            <a:r>
              <a:rPr lang="es-PE" sz="1800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went</a:t>
            </a:r>
            <a:r>
              <a:rPr lang="es-PE" sz="1800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 to a place and </a:t>
            </a:r>
            <a:r>
              <a:rPr lang="es-PE" sz="1800" dirty="0" err="1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returned</a:t>
            </a:r>
            <a:r>
              <a:rPr lang="es-PE" sz="1800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My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parents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and I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have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been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to Arequipa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many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times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this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year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indent="0">
              <a:buNone/>
            </a:pPr>
            <a:endParaRPr lang="es-PE" sz="1800" dirty="0"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endParaRPr lang="es-PE" sz="1800" dirty="0" smtClean="0">
              <a:ea typeface="Arial Unicode MS" pitchFamily="34" charset="-128"/>
              <a:cs typeface="Arial Unicode MS" pitchFamily="34" charset="-128"/>
            </a:endParaRPr>
          </a:p>
          <a:p>
            <a:endParaRPr lang="es-PE" sz="1800" dirty="0" smtClean="0"/>
          </a:p>
          <a:p>
            <a:endParaRPr lang="es-PE" sz="1800" dirty="0"/>
          </a:p>
          <a:p>
            <a:endParaRPr lang="es-PE" sz="1800" dirty="0" smtClean="0"/>
          </a:p>
          <a:p>
            <a:endParaRPr lang="es-PE" sz="1800" dirty="0"/>
          </a:p>
        </p:txBody>
      </p:sp>
      <p:sp>
        <p:nvSpPr>
          <p:cNvPr id="6" name="Rectángulo 5"/>
          <p:cNvSpPr/>
          <p:nvPr/>
        </p:nvSpPr>
        <p:spPr>
          <a:xfrm>
            <a:off x="3563888" y="267494"/>
            <a:ext cx="1683474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</a:pPr>
            <a:r>
              <a:rPr lang="es-PE" sz="2800" b="1" dirty="0" smtClean="0">
                <a:ea typeface="+mj-ea"/>
                <a:cs typeface="+mj-cs"/>
              </a:rPr>
              <a:t>GO </a:t>
            </a:r>
            <a:r>
              <a:rPr lang="es-PE" sz="2800" b="1" dirty="0" err="1" smtClean="0">
                <a:ea typeface="+mj-ea"/>
                <a:cs typeface="+mj-cs"/>
              </a:rPr>
              <a:t>or</a:t>
            </a:r>
            <a:r>
              <a:rPr lang="es-PE" sz="2800" b="1" dirty="0" smtClean="0">
                <a:ea typeface="+mj-ea"/>
                <a:cs typeface="+mj-cs"/>
              </a:rPr>
              <a:t> BE?</a:t>
            </a:r>
            <a:endParaRPr lang="es-PE" sz="2800" b="1" dirty="0">
              <a:ea typeface="+mj-ea"/>
              <a:cs typeface="+mj-cs"/>
            </a:endParaRPr>
          </a:p>
        </p:txBody>
      </p:sp>
      <p:sp>
        <p:nvSpPr>
          <p:cNvPr id="4" name="3 Pentágono"/>
          <p:cNvSpPr/>
          <p:nvPr/>
        </p:nvSpPr>
        <p:spPr>
          <a:xfrm rot="20398027" flipH="1">
            <a:off x="6174126" y="637641"/>
            <a:ext cx="2326408" cy="936104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 the same intention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7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424" y="1692402"/>
            <a:ext cx="3121152" cy="175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</TotalTime>
  <Words>224</Words>
  <Application>Microsoft Office PowerPoint</Application>
  <PresentationFormat>Presentación en pantalla (16:9)</PresentationFormat>
  <Paragraphs>98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9" baseType="lpstr">
      <vt:lpstr>Aharoni</vt:lpstr>
      <vt:lpstr>Arial</vt:lpstr>
      <vt:lpstr>Arial Unicode MS</vt:lpstr>
      <vt:lpstr>Calibri</vt:lpstr>
      <vt:lpstr>Calibri Light</vt:lpstr>
      <vt:lpstr>Century Gothic</vt:lpstr>
      <vt:lpstr>Gill Sans Ultra Bold</vt:lpstr>
      <vt:lpstr>Times New Roman</vt:lpstr>
      <vt:lpstr>Wingdings</vt:lpstr>
      <vt:lpstr>Tema de Office</vt:lpstr>
      <vt:lpstr>Unit 2-A  Present Perfect Statements</vt:lpstr>
      <vt:lpstr>What is present perfect?</vt:lpstr>
      <vt:lpstr>How to use the present perfect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Echegaray Yépe, Marco Antonio</cp:lastModifiedBy>
  <cp:revision>54</cp:revision>
  <dcterms:created xsi:type="dcterms:W3CDTF">2015-02-13T23:43:15Z</dcterms:created>
  <dcterms:modified xsi:type="dcterms:W3CDTF">2017-08-11T17:35:48Z</dcterms:modified>
</cp:coreProperties>
</file>