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3"/>
  </p:handoutMasterIdLst>
  <p:sldIdLst>
    <p:sldId id="257" r:id="rId2"/>
    <p:sldId id="263" r:id="rId3"/>
    <p:sldId id="264" r:id="rId4"/>
    <p:sldId id="265" r:id="rId5"/>
    <p:sldId id="266" r:id="rId6"/>
    <p:sldId id="267" r:id="rId7"/>
    <p:sldId id="272" r:id="rId8"/>
    <p:sldId id="273" r:id="rId9"/>
    <p:sldId id="270" r:id="rId10"/>
    <p:sldId id="271" r:id="rId11"/>
    <p:sldId id="258" r:id="rId12"/>
  </p:sldIdLst>
  <p:sldSz cx="9144000" cy="5143500" type="screen16x9"/>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30" autoAdjust="0"/>
    <p:restoredTop sz="93273" autoAdjust="0"/>
  </p:normalViewPr>
  <p:slideViewPr>
    <p:cSldViewPr>
      <p:cViewPr varScale="1">
        <p:scale>
          <a:sx n="142" d="100"/>
          <a:sy n="142" d="100"/>
        </p:scale>
        <p:origin x="1104" y="114"/>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8C466A-E7E9-684E-9641-DA54B426BB64}" type="datetimeFigureOut">
              <a:rPr lang="es-ES" smtClean="0"/>
              <a:t>04/12/2017</a:t>
            </a:fld>
            <a:endParaRPr lang="es-ES" dirty="0"/>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3C021E-8DAB-C544-B03B-C00472EEB843}" type="slidenum">
              <a:rPr lang="es-ES" smtClean="0"/>
              <a:t>‹Nº›</a:t>
            </a:fld>
            <a:endParaRPr lang="es-ES" dirty="0"/>
          </a:p>
        </p:txBody>
      </p:sp>
    </p:spTree>
    <p:extLst>
      <p:ext uri="{BB962C8B-B14F-4D97-AF65-F5344CB8AC3E}">
        <p14:creationId xmlns:p14="http://schemas.microsoft.com/office/powerpoint/2010/main" val="37837071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772"/>
            <a:ext cx="6858000" cy="1790700"/>
          </a:xfrm>
        </p:spPr>
        <p:txBody>
          <a:bodyPr anchor="b"/>
          <a:lstStyle>
            <a:lvl1pPr algn="ctr">
              <a:defRPr sz="45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PE"/>
          </a:p>
        </p:txBody>
      </p:sp>
      <p:sp>
        <p:nvSpPr>
          <p:cNvPr id="4" name="Marcador de fecha 3"/>
          <p:cNvSpPr>
            <a:spLocks noGrp="1"/>
          </p:cNvSpPr>
          <p:nvPr>
            <p:ph type="dt" sz="half" idx="10"/>
          </p:nvPr>
        </p:nvSpPr>
        <p:spPr/>
        <p:txBody>
          <a:bodyPr/>
          <a:lstStyle/>
          <a:p>
            <a:fld id="{1EFCB00F-AFAC-4201-87B4-F951AC49D893}" type="datetimeFigureOut">
              <a:rPr lang="es-PE" smtClean="0"/>
              <a:t>4/12/2017</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0FD6A4C0-81CB-40A6-97C5-80A9A1A6C51B}" type="slidenum">
              <a:rPr lang="es-PE" smtClean="0"/>
              <a:t>‹Nº›</a:t>
            </a:fld>
            <a:endParaRPr lang="es-PE" dirty="0"/>
          </a:p>
        </p:txBody>
      </p:sp>
    </p:spTree>
    <p:extLst>
      <p:ext uri="{BB962C8B-B14F-4D97-AF65-F5344CB8AC3E}">
        <p14:creationId xmlns:p14="http://schemas.microsoft.com/office/powerpoint/2010/main" val="332603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1EFCB00F-AFAC-4201-87B4-F951AC49D893}" type="datetimeFigureOut">
              <a:rPr lang="es-PE" smtClean="0"/>
              <a:t>4/12/2017</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0FD6A4C0-81CB-40A6-97C5-80A9A1A6C51B}" type="slidenum">
              <a:rPr lang="es-PE" smtClean="0"/>
              <a:t>‹Nº›</a:t>
            </a:fld>
            <a:endParaRPr lang="es-PE" dirty="0"/>
          </a:p>
        </p:txBody>
      </p:sp>
    </p:spTree>
    <p:extLst>
      <p:ext uri="{BB962C8B-B14F-4D97-AF65-F5344CB8AC3E}">
        <p14:creationId xmlns:p14="http://schemas.microsoft.com/office/powerpoint/2010/main" val="2680643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1EFCB00F-AFAC-4201-87B4-F951AC49D893}" type="datetimeFigureOut">
              <a:rPr lang="es-PE" smtClean="0"/>
              <a:t>4/12/2017</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0FD6A4C0-81CB-40A6-97C5-80A9A1A6C51B}" type="slidenum">
              <a:rPr lang="es-PE" smtClean="0"/>
              <a:t>‹Nº›</a:t>
            </a:fld>
            <a:endParaRPr lang="es-PE" dirty="0"/>
          </a:p>
        </p:txBody>
      </p:sp>
    </p:spTree>
    <p:extLst>
      <p:ext uri="{BB962C8B-B14F-4D97-AF65-F5344CB8AC3E}">
        <p14:creationId xmlns:p14="http://schemas.microsoft.com/office/powerpoint/2010/main" val="237789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1EFCB00F-AFAC-4201-87B4-F951AC49D893}" type="datetimeFigureOut">
              <a:rPr lang="es-PE" smtClean="0"/>
              <a:t>4/12/2017</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0FD6A4C0-81CB-40A6-97C5-80A9A1A6C51B}" type="slidenum">
              <a:rPr lang="es-PE" smtClean="0"/>
              <a:t>‹Nº›</a:t>
            </a:fld>
            <a:endParaRPr lang="es-PE" dirty="0"/>
          </a:p>
        </p:txBody>
      </p:sp>
    </p:spTree>
    <p:extLst>
      <p:ext uri="{BB962C8B-B14F-4D97-AF65-F5344CB8AC3E}">
        <p14:creationId xmlns:p14="http://schemas.microsoft.com/office/powerpoint/2010/main" val="1504506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304"/>
            <a:ext cx="7886700" cy="2139553"/>
          </a:xfrm>
        </p:spPr>
        <p:txBody>
          <a:bodyPr anchor="b"/>
          <a:lstStyle>
            <a:lvl1pPr>
              <a:defRPr sz="45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EFCB00F-AFAC-4201-87B4-F951AC49D893}" type="datetimeFigureOut">
              <a:rPr lang="es-PE" smtClean="0"/>
              <a:t>4/12/2017</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0FD6A4C0-81CB-40A6-97C5-80A9A1A6C51B}" type="slidenum">
              <a:rPr lang="es-PE" smtClean="0"/>
              <a:t>‹Nº›</a:t>
            </a:fld>
            <a:endParaRPr lang="es-PE" dirty="0"/>
          </a:p>
        </p:txBody>
      </p:sp>
    </p:spTree>
    <p:extLst>
      <p:ext uri="{BB962C8B-B14F-4D97-AF65-F5344CB8AC3E}">
        <p14:creationId xmlns:p14="http://schemas.microsoft.com/office/powerpoint/2010/main" val="2313441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628650" y="1369219"/>
            <a:ext cx="3886200" cy="326350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4629150" y="1369219"/>
            <a:ext cx="3886200" cy="326350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fld id="{1EFCB00F-AFAC-4201-87B4-F951AC49D893}" type="datetimeFigureOut">
              <a:rPr lang="es-PE" smtClean="0"/>
              <a:t>4/12/2017</a:t>
            </a:fld>
            <a:endParaRPr lang="es-PE" dirty="0"/>
          </a:p>
        </p:txBody>
      </p:sp>
      <p:sp>
        <p:nvSpPr>
          <p:cNvPr id="6" name="Marcador de pie de página 5"/>
          <p:cNvSpPr>
            <a:spLocks noGrp="1"/>
          </p:cNvSpPr>
          <p:nvPr>
            <p:ph type="ftr" sz="quarter" idx="11"/>
          </p:nvPr>
        </p:nvSpPr>
        <p:spPr/>
        <p:txBody>
          <a:bodyPr/>
          <a:lstStyle/>
          <a:p>
            <a:endParaRPr lang="es-PE" dirty="0"/>
          </a:p>
        </p:txBody>
      </p:sp>
      <p:sp>
        <p:nvSpPr>
          <p:cNvPr id="7" name="Marcador de número de diapositiva 6"/>
          <p:cNvSpPr>
            <a:spLocks noGrp="1"/>
          </p:cNvSpPr>
          <p:nvPr>
            <p:ph type="sldNum" sz="quarter" idx="12"/>
          </p:nvPr>
        </p:nvSpPr>
        <p:spPr/>
        <p:txBody>
          <a:bodyPr/>
          <a:lstStyle/>
          <a:p>
            <a:fld id="{0FD6A4C0-81CB-40A6-97C5-80A9A1A6C51B}" type="slidenum">
              <a:rPr lang="es-PE" smtClean="0"/>
              <a:t>‹Nº›</a:t>
            </a:fld>
            <a:endParaRPr lang="es-PE" dirty="0"/>
          </a:p>
        </p:txBody>
      </p:sp>
    </p:spTree>
    <p:extLst>
      <p:ext uri="{BB962C8B-B14F-4D97-AF65-F5344CB8AC3E}">
        <p14:creationId xmlns:p14="http://schemas.microsoft.com/office/powerpoint/2010/main" val="2685906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273844"/>
            <a:ext cx="7886700" cy="994172"/>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1878806"/>
            <a:ext cx="3868340" cy="276344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1878806"/>
            <a:ext cx="3887391" cy="276344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fld id="{1EFCB00F-AFAC-4201-87B4-F951AC49D893}" type="datetimeFigureOut">
              <a:rPr lang="es-PE" smtClean="0"/>
              <a:t>4/12/2017</a:t>
            </a:fld>
            <a:endParaRPr lang="es-PE" dirty="0"/>
          </a:p>
        </p:txBody>
      </p:sp>
      <p:sp>
        <p:nvSpPr>
          <p:cNvPr id="8" name="Marcador de pie de página 7"/>
          <p:cNvSpPr>
            <a:spLocks noGrp="1"/>
          </p:cNvSpPr>
          <p:nvPr>
            <p:ph type="ftr" sz="quarter" idx="11"/>
          </p:nvPr>
        </p:nvSpPr>
        <p:spPr/>
        <p:txBody>
          <a:bodyPr/>
          <a:lstStyle/>
          <a:p>
            <a:endParaRPr lang="es-PE" dirty="0"/>
          </a:p>
        </p:txBody>
      </p:sp>
      <p:sp>
        <p:nvSpPr>
          <p:cNvPr id="9" name="Marcador de número de diapositiva 8"/>
          <p:cNvSpPr>
            <a:spLocks noGrp="1"/>
          </p:cNvSpPr>
          <p:nvPr>
            <p:ph type="sldNum" sz="quarter" idx="12"/>
          </p:nvPr>
        </p:nvSpPr>
        <p:spPr/>
        <p:txBody>
          <a:bodyPr/>
          <a:lstStyle/>
          <a:p>
            <a:fld id="{0FD6A4C0-81CB-40A6-97C5-80A9A1A6C51B}" type="slidenum">
              <a:rPr lang="es-PE" smtClean="0"/>
              <a:t>‹Nº›</a:t>
            </a:fld>
            <a:endParaRPr lang="es-PE" dirty="0"/>
          </a:p>
        </p:txBody>
      </p:sp>
    </p:spTree>
    <p:extLst>
      <p:ext uri="{BB962C8B-B14F-4D97-AF65-F5344CB8AC3E}">
        <p14:creationId xmlns:p14="http://schemas.microsoft.com/office/powerpoint/2010/main" val="725116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1EFCB00F-AFAC-4201-87B4-F951AC49D893}" type="datetimeFigureOut">
              <a:rPr lang="es-PE" smtClean="0"/>
              <a:t>4/12/2017</a:t>
            </a:fld>
            <a:endParaRPr lang="es-PE" dirty="0"/>
          </a:p>
        </p:txBody>
      </p:sp>
      <p:sp>
        <p:nvSpPr>
          <p:cNvPr id="4" name="Marcador de pie de página 3"/>
          <p:cNvSpPr>
            <a:spLocks noGrp="1"/>
          </p:cNvSpPr>
          <p:nvPr>
            <p:ph type="ftr" sz="quarter" idx="11"/>
          </p:nvPr>
        </p:nvSpPr>
        <p:spPr/>
        <p:txBody>
          <a:bodyPr/>
          <a:lstStyle/>
          <a:p>
            <a:endParaRPr lang="es-PE" dirty="0"/>
          </a:p>
        </p:txBody>
      </p:sp>
      <p:sp>
        <p:nvSpPr>
          <p:cNvPr id="5" name="Marcador de número de diapositiva 4"/>
          <p:cNvSpPr>
            <a:spLocks noGrp="1"/>
          </p:cNvSpPr>
          <p:nvPr>
            <p:ph type="sldNum" sz="quarter" idx="12"/>
          </p:nvPr>
        </p:nvSpPr>
        <p:spPr/>
        <p:txBody>
          <a:bodyPr/>
          <a:lstStyle/>
          <a:p>
            <a:fld id="{0FD6A4C0-81CB-40A6-97C5-80A9A1A6C51B}" type="slidenum">
              <a:rPr lang="es-PE" smtClean="0"/>
              <a:t>‹Nº›</a:t>
            </a:fld>
            <a:endParaRPr lang="es-PE" dirty="0"/>
          </a:p>
        </p:txBody>
      </p:sp>
    </p:spTree>
    <p:extLst>
      <p:ext uri="{BB962C8B-B14F-4D97-AF65-F5344CB8AC3E}">
        <p14:creationId xmlns:p14="http://schemas.microsoft.com/office/powerpoint/2010/main" val="134752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EFCB00F-AFAC-4201-87B4-F951AC49D893}" type="datetimeFigureOut">
              <a:rPr lang="es-PE" smtClean="0"/>
              <a:t>4/12/2017</a:t>
            </a:fld>
            <a:endParaRPr lang="es-PE" dirty="0"/>
          </a:p>
        </p:txBody>
      </p:sp>
      <p:sp>
        <p:nvSpPr>
          <p:cNvPr id="3" name="Marcador de pie de página 2"/>
          <p:cNvSpPr>
            <a:spLocks noGrp="1"/>
          </p:cNvSpPr>
          <p:nvPr>
            <p:ph type="ftr" sz="quarter" idx="11"/>
          </p:nvPr>
        </p:nvSpPr>
        <p:spPr/>
        <p:txBody>
          <a:bodyPr/>
          <a:lstStyle/>
          <a:p>
            <a:endParaRPr lang="es-PE" dirty="0"/>
          </a:p>
        </p:txBody>
      </p:sp>
      <p:sp>
        <p:nvSpPr>
          <p:cNvPr id="4" name="Marcador de número de diapositiva 3"/>
          <p:cNvSpPr>
            <a:spLocks noGrp="1"/>
          </p:cNvSpPr>
          <p:nvPr>
            <p:ph type="sldNum" sz="quarter" idx="12"/>
          </p:nvPr>
        </p:nvSpPr>
        <p:spPr/>
        <p:txBody>
          <a:bodyPr/>
          <a:lstStyle/>
          <a:p>
            <a:fld id="{0FD6A4C0-81CB-40A6-97C5-80A9A1A6C51B}" type="slidenum">
              <a:rPr lang="es-PE" smtClean="0"/>
              <a:t>‹Nº›</a:t>
            </a:fld>
            <a:endParaRPr lang="es-PE" dirty="0"/>
          </a:p>
        </p:txBody>
      </p:sp>
    </p:spTree>
    <p:extLst>
      <p:ext uri="{BB962C8B-B14F-4D97-AF65-F5344CB8AC3E}">
        <p14:creationId xmlns:p14="http://schemas.microsoft.com/office/powerpoint/2010/main" val="2866374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EFCB00F-AFAC-4201-87B4-F951AC49D893}" type="datetimeFigureOut">
              <a:rPr lang="es-PE" smtClean="0"/>
              <a:t>4/12/2017</a:t>
            </a:fld>
            <a:endParaRPr lang="es-PE" dirty="0"/>
          </a:p>
        </p:txBody>
      </p:sp>
      <p:sp>
        <p:nvSpPr>
          <p:cNvPr id="6" name="Marcador de pie de página 5"/>
          <p:cNvSpPr>
            <a:spLocks noGrp="1"/>
          </p:cNvSpPr>
          <p:nvPr>
            <p:ph type="ftr" sz="quarter" idx="11"/>
          </p:nvPr>
        </p:nvSpPr>
        <p:spPr/>
        <p:txBody>
          <a:bodyPr/>
          <a:lstStyle/>
          <a:p>
            <a:endParaRPr lang="es-PE" dirty="0"/>
          </a:p>
        </p:txBody>
      </p:sp>
      <p:sp>
        <p:nvSpPr>
          <p:cNvPr id="7" name="Marcador de número de diapositiva 6"/>
          <p:cNvSpPr>
            <a:spLocks noGrp="1"/>
          </p:cNvSpPr>
          <p:nvPr>
            <p:ph type="sldNum" sz="quarter" idx="12"/>
          </p:nvPr>
        </p:nvSpPr>
        <p:spPr/>
        <p:txBody>
          <a:bodyPr/>
          <a:lstStyle/>
          <a:p>
            <a:fld id="{0FD6A4C0-81CB-40A6-97C5-80A9A1A6C51B}" type="slidenum">
              <a:rPr lang="es-PE" smtClean="0"/>
              <a:t>‹Nº›</a:t>
            </a:fld>
            <a:endParaRPr lang="es-PE" dirty="0"/>
          </a:p>
        </p:txBody>
      </p:sp>
    </p:spTree>
    <p:extLst>
      <p:ext uri="{BB962C8B-B14F-4D97-AF65-F5344CB8AC3E}">
        <p14:creationId xmlns:p14="http://schemas.microsoft.com/office/powerpoint/2010/main" val="971050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PE" dirty="0"/>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EFCB00F-AFAC-4201-87B4-F951AC49D893}" type="datetimeFigureOut">
              <a:rPr lang="es-PE" smtClean="0"/>
              <a:t>4/12/2017</a:t>
            </a:fld>
            <a:endParaRPr lang="es-PE" dirty="0"/>
          </a:p>
        </p:txBody>
      </p:sp>
      <p:sp>
        <p:nvSpPr>
          <p:cNvPr id="6" name="Marcador de pie de página 5"/>
          <p:cNvSpPr>
            <a:spLocks noGrp="1"/>
          </p:cNvSpPr>
          <p:nvPr>
            <p:ph type="ftr" sz="quarter" idx="11"/>
          </p:nvPr>
        </p:nvSpPr>
        <p:spPr/>
        <p:txBody>
          <a:bodyPr/>
          <a:lstStyle/>
          <a:p>
            <a:endParaRPr lang="es-PE" dirty="0"/>
          </a:p>
        </p:txBody>
      </p:sp>
      <p:sp>
        <p:nvSpPr>
          <p:cNvPr id="7" name="Marcador de número de diapositiva 6"/>
          <p:cNvSpPr>
            <a:spLocks noGrp="1"/>
          </p:cNvSpPr>
          <p:nvPr>
            <p:ph type="sldNum" sz="quarter" idx="12"/>
          </p:nvPr>
        </p:nvSpPr>
        <p:spPr/>
        <p:txBody>
          <a:bodyPr/>
          <a:lstStyle/>
          <a:p>
            <a:fld id="{0FD6A4C0-81CB-40A6-97C5-80A9A1A6C51B}" type="slidenum">
              <a:rPr lang="es-PE" smtClean="0"/>
              <a:t>‹Nº›</a:t>
            </a:fld>
            <a:endParaRPr lang="es-PE" dirty="0"/>
          </a:p>
        </p:txBody>
      </p:sp>
    </p:spTree>
    <p:extLst>
      <p:ext uri="{BB962C8B-B14F-4D97-AF65-F5344CB8AC3E}">
        <p14:creationId xmlns:p14="http://schemas.microsoft.com/office/powerpoint/2010/main" val="3091971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EFCB00F-AFAC-4201-87B4-F951AC49D893}" type="datetimeFigureOut">
              <a:rPr lang="es-PE" smtClean="0"/>
              <a:t>4/12/2017</a:t>
            </a:fld>
            <a:endParaRPr lang="es-PE" dirty="0"/>
          </a:p>
        </p:txBody>
      </p:sp>
      <p:sp>
        <p:nvSpPr>
          <p:cNvPr id="5" name="Marcador de pie de página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PE" dirty="0"/>
          </a:p>
        </p:txBody>
      </p:sp>
      <p:sp>
        <p:nvSpPr>
          <p:cNvPr id="6" name="Marcador de número de diapositiva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D6A4C0-81CB-40A6-97C5-80A9A1A6C51B}" type="slidenum">
              <a:rPr lang="es-PE" smtClean="0"/>
              <a:t>‹Nº›</a:t>
            </a:fld>
            <a:endParaRPr lang="es-PE" dirty="0"/>
          </a:p>
        </p:txBody>
      </p:sp>
    </p:spTree>
    <p:extLst>
      <p:ext uri="{BB962C8B-B14F-4D97-AF65-F5344CB8AC3E}">
        <p14:creationId xmlns:p14="http://schemas.microsoft.com/office/powerpoint/2010/main" val="16969030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P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7"/>
          <p:cNvSpPr>
            <a:spLocks noGrp="1"/>
          </p:cNvSpPr>
          <p:nvPr>
            <p:ph type="ctrTitle"/>
          </p:nvPr>
        </p:nvSpPr>
        <p:spPr>
          <a:xfrm>
            <a:off x="0" y="1402581"/>
            <a:ext cx="9144000" cy="852810"/>
          </a:xfrm>
        </p:spPr>
        <p:txBody>
          <a:bodyPr>
            <a:noAutofit/>
          </a:bodyPr>
          <a:lstStyle/>
          <a:p>
            <a:r>
              <a:rPr lang="es-ES" sz="2800" b="1" dirty="0">
                <a:latin typeface="Century Gothic" panose="020B0502020202020204" pitchFamily="34" charset="0"/>
              </a:rPr>
              <a:t>Presentación de la asignatura</a:t>
            </a:r>
            <a:br>
              <a:rPr lang="es-ES" sz="2800" b="1" dirty="0">
                <a:latin typeface="Century Gothic" panose="020B0502020202020204" pitchFamily="34" charset="0"/>
              </a:rPr>
            </a:br>
            <a:r>
              <a:rPr lang="es-ES" sz="3600" b="1" dirty="0" smtClean="0">
                <a:latin typeface="Century Gothic" panose="020B0502020202020204" pitchFamily="34" charset="0"/>
              </a:rPr>
              <a:t>Psicología Organizacional</a:t>
            </a:r>
            <a:endParaRPr lang="es-PE" sz="3600" b="1" dirty="0">
              <a:latin typeface="Century Gothic" panose="020B0502020202020204" pitchFamily="34" charset="0"/>
            </a:endParaRPr>
          </a:p>
        </p:txBody>
      </p:sp>
      <p:sp>
        <p:nvSpPr>
          <p:cNvPr id="7" name="Subtítulo 8"/>
          <p:cNvSpPr>
            <a:spLocks noGrp="1"/>
          </p:cNvSpPr>
          <p:nvPr>
            <p:ph type="subTitle" idx="1"/>
          </p:nvPr>
        </p:nvSpPr>
        <p:spPr>
          <a:xfrm>
            <a:off x="1143000" y="2194669"/>
            <a:ext cx="6858000" cy="432048"/>
          </a:xfrm>
        </p:spPr>
        <p:txBody>
          <a:bodyPr>
            <a:noAutofit/>
          </a:bodyPr>
          <a:lstStyle/>
          <a:p>
            <a:r>
              <a:rPr lang="es-ES" sz="2800" b="1" dirty="0" smtClean="0">
                <a:latin typeface="Century Gothic" panose="020B0502020202020204" pitchFamily="34" charset="0"/>
              </a:rPr>
              <a:t>Edgar Valencia Tapia</a:t>
            </a:r>
            <a:endParaRPr lang="es-PE" sz="2800" b="1" dirty="0">
              <a:latin typeface="Century Gothic" panose="020B0502020202020204" pitchFamily="34" charset="0"/>
            </a:endParaRPr>
          </a:p>
        </p:txBody>
      </p:sp>
      <p:sp>
        <p:nvSpPr>
          <p:cNvPr id="10" name="Título 1"/>
          <p:cNvSpPr txBox="1">
            <a:spLocks/>
          </p:cNvSpPr>
          <p:nvPr/>
        </p:nvSpPr>
        <p:spPr>
          <a:xfrm>
            <a:off x="1781944" y="519522"/>
            <a:ext cx="5580112" cy="1224136"/>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PE" sz="3600" b="1" dirty="0"/>
          </a:p>
        </p:txBody>
      </p:sp>
    </p:spTree>
    <p:extLst>
      <p:ext uri="{BB962C8B-B14F-4D97-AF65-F5344CB8AC3E}">
        <p14:creationId xmlns:p14="http://schemas.microsoft.com/office/powerpoint/2010/main" val="3308766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8156" y="159482"/>
            <a:ext cx="6967686" cy="504056"/>
          </a:xfrm>
        </p:spPr>
        <p:txBody>
          <a:bodyPr>
            <a:noAutofit/>
          </a:bodyPr>
          <a:lstStyle/>
          <a:p>
            <a:pPr algn="ctr"/>
            <a:r>
              <a:rPr lang="es-PE" sz="2800" b="1" dirty="0">
                <a:latin typeface="+mn-lt"/>
              </a:rPr>
              <a:t>Recomendaciones finales</a:t>
            </a:r>
          </a:p>
        </p:txBody>
      </p:sp>
      <p:sp>
        <p:nvSpPr>
          <p:cNvPr id="3" name="Marcador de contenido 2"/>
          <p:cNvSpPr>
            <a:spLocks noGrp="1"/>
          </p:cNvSpPr>
          <p:nvPr>
            <p:ph idx="1"/>
          </p:nvPr>
        </p:nvSpPr>
        <p:spPr>
          <a:xfrm>
            <a:off x="611560" y="1131590"/>
            <a:ext cx="7992888" cy="1279280"/>
          </a:xfrm>
        </p:spPr>
        <p:txBody>
          <a:bodyPr>
            <a:normAutofit/>
          </a:bodyPr>
          <a:lstStyle/>
          <a:p>
            <a:pPr algn="just">
              <a:buFont typeface="Wingdings" panose="05000000000000000000" pitchFamily="2" charset="2"/>
              <a:buChar char="§"/>
            </a:pPr>
            <a:r>
              <a:rPr lang="es-PE" sz="1800" dirty="0"/>
              <a:t>En las sesiones virtuales de cada semana, guiaré tu aprendizaje, orientaré el desarrollo de actividades y atenderé tus dudas </a:t>
            </a:r>
            <a:r>
              <a:rPr lang="es-PE" sz="1800" dirty="0" smtClean="0"/>
              <a:t>e </a:t>
            </a:r>
            <a:r>
              <a:rPr lang="es-PE" sz="1800" dirty="0"/>
              <a:t>inquietudes.</a:t>
            </a:r>
          </a:p>
          <a:p>
            <a:pPr algn="just">
              <a:buFont typeface="Wingdings" panose="05000000000000000000" pitchFamily="2" charset="2"/>
              <a:buChar char="§"/>
            </a:pPr>
            <a:r>
              <a:rPr lang="es-PE" sz="1800" dirty="0"/>
              <a:t>Con estas indicaciones, estamos listos para iniciar nuestra asignatura.</a:t>
            </a:r>
          </a:p>
        </p:txBody>
      </p:sp>
      <p:sp>
        <p:nvSpPr>
          <p:cNvPr id="4" name="Título 1"/>
          <p:cNvSpPr txBox="1">
            <a:spLocks/>
          </p:cNvSpPr>
          <p:nvPr/>
        </p:nvSpPr>
        <p:spPr>
          <a:xfrm>
            <a:off x="0" y="0"/>
            <a:ext cx="9143999" cy="55552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PE" sz="2800" b="1" dirty="0">
              <a:solidFill>
                <a:schemeClr val="tx2"/>
              </a:solidFill>
            </a:endParaRPr>
          </a:p>
        </p:txBody>
      </p:sp>
      <p:sp>
        <p:nvSpPr>
          <p:cNvPr id="5" name="Marcador de contenido 2"/>
          <p:cNvSpPr txBox="1">
            <a:spLocks/>
          </p:cNvSpPr>
          <p:nvPr/>
        </p:nvSpPr>
        <p:spPr>
          <a:xfrm>
            <a:off x="395536" y="771550"/>
            <a:ext cx="8208912" cy="115212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buFont typeface="Wingdings" panose="05000000000000000000" pitchFamily="2" charset="2"/>
              <a:buChar char="§"/>
            </a:pPr>
            <a:endParaRPr lang="es-PE"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95736" y="2770910"/>
            <a:ext cx="4143357" cy="113387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515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txBox="1">
            <a:spLocks/>
          </p:cNvSpPr>
          <p:nvPr/>
        </p:nvSpPr>
        <p:spPr>
          <a:xfrm>
            <a:off x="440" y="1275606"/>
            <a:ext cx="9144000" cy="1342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s-ES" sz="2800" b="1" dirty="0" smtClean="0">
                <a:latin typeface="Century Gothic" panose="020B0502020202020204" pitchFamily="34" charset="0"/>
              </a:rPr>
              <a:t>Bienvenido a la asignatura de</a:t>
            </a:r>
            <a:r>
              <a:rPr lang="es-ES" sz="2000" b="1" dirty="0" smtClean="0">
                <a:latin typeface="Century Gothic" panose="020B0502020202020204" pitchFamily="34" charset="0"/>
              </a:rPr>
              <a:t/>
            </a:r>
            <a:br>
              <a:rPr lang="es-ES" sz="2000" b="1" dirty="0" smtClean="0">
                <a:latin typeface="Century Gothic" panose="020B0502020202020204" pitchFamily="34" charset="0"/>
              </a:rPr>
            </a:br>
            <a:r>
              <a:rPr lang="es-ES" sz="3600" b="1" dirty="0">
                <a:latin typeface="Century Gothic" panose="020B0502020202020204" pitchFamily="34" charset="0"/>
              </a:rPr>
              <a:t>Psicología Organizacional</a:t>
            </a:r>
            <a:endParaRPr lang="es-PE" sz="2800" b="1" dirty="0">
              <a:latin typeface="Century Gothic" panose="020B0502020202020204" pitchFamily="34" charset="0"/>
            </a:endParaRPr>
          </a:p>
        </p:txBody>
      </p:sp>
    </p:spTree>
    <p:extLst>
      <p:ext uri="{BB962C8B-B14F-4D97-AF65-F5344CB8AC3E}">
        <p14:creationId xmlns:p14="http://schemas.microsoft.com/office/powerpoint/2010/main" val="1034933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1969" y="355796"/>
            <a:ext cx="8244408" cy="555526"/>
          </a:xfrm>
        </p:spPr>
        <p:txBody>
          <a:bodyPr>
            <a:noAutofit/>
          </a:bodyPr>
          <a:lstStyle/>
          <a:p>
            <a:pPr algn="ctr"/>
            <a:r>
              <a:rPr lang="es-ES" sz="2800" b="1" dirty="0" smtClean="0">
                <a:latin typeface="+mn-lt"/>
              </a:rPr>
              <a:t>Introducción de la asignatura</a:t>
            </a:r>
            <a:endParaRPr lang="es-PE" sz="2800" b="1" dirty="0">
              <a:latin typeface="+mn-lt"/>
            </a:endParaRPr>
          </a:p>
        </p:txBody>
      </p:sp>
      <p:sp>
        <p:nvSpPr>
          <p:cNvPr id="3" name="Marcador de contenido 2"/>
          <p:cNvSpPr>
            <a:spLocks noGrp="1"/>
          </p:cNvSpPr>
          <p:nvPr>
            <p:ph idx="1"/>
          </p:nvPr>
        </p:nvSpPr>
        <p:spPr>
          <a:xfrm>
            <a:off x="611560" y="987574"/>
            <a:ext cx="7632848" cy="2736304"/>
          </a:xfrm>
        </p:spPr>
        <p:txBody>
          <a:bodyPr>
            <a:noAutofit/>
          </a:bodyPr>
          <a:lstStyle/>
          <a:p>
            <a:pPr algn="just"/>
            <a:r>
              <a:rPr lang="es-PE" sz="1800" dirty="0"/>
              <a:t>La asignatura corresponde al área de especialidad, es de naturaleza teórico-práctica. Tiene como propósito desarrollar en el estudiante la capacidad de identificar estrategias psicoterapéuticas en función a la necesidad individual y grupal. </a:t>
            </a:r>
            <a:endParaRPr lang="es-ES" sz="1800" dirty="0" smtClean="0"/>
          </a:p>
        </p:txBody>
      </p:sp>
      <p:sp>
        <p:nvSpPr>
          <p:cNvPr id="4" name="Título 1"/>
          <p:cNvSpPr txBox="1">
            <a:spLocks/>
          </p:cNvSpPr>
          <p:nvPr/>
        </p:nvSpPr>
        <p:spPr>
          <a:xfrm>
            <a:off x="0" y="124206"/>
            <a:ext cx="6570814" cy="431320"/>
          </a:xfrm>
          <a:prstGeom prst="rect">
            <a:avLst/>
          </a:prstGeom>
        </p:spPr>
        <p:txBody>
          <a:bodyPr vert="horz" lIns="91440" tIns="45720" rIns="91440" bIns="45720" rtlCol="0" anchor="ctr">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s-PE" sz="2800" b="1" dirty="0">
              <a:latin typeface="Century Gothic" panose="020B0502020202020204" pitchFamily="34" charset="0"/>
            </a:endParaRPr>
          </a:p>
        </p:txBody>
      </p:sp>
    </p:spTree>
    <p:extLst>
      <p:ext uri="{BB962C8B-B14F-4D97-AF65-F5344CB8AC3E}">
        <p14:creationId xmlns:p14="http://schemas.microsoft.com/office/powerpoint/2010/main" val="4115136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7604" y="394520"/>
            <a:ext cx="6967686" cy="504056"/>
          </a:xfrm>
        </p:spPr>
        <p:txBody>
          <a:bodyPr>
            <a:noAutofit/>
          </a:bodyPr>
          <a:lstStyle/>
          <a:p>
            <a:pPr algn="ctr"/>
            <a:r>
              <a:rPr lang="es-ES" sz="2800" b="1" dirty="0">
                <a:latin typeface="+mn-lt"/>
              </a:rPr>
              <a:t>Resultado de aprendizaje</a:t>
            </a:r>
            <a:endParaRPr lang="es-PE" sz="2800" b="1" dirty="0">
              <a:latin typeface="+mn-lt"/>
            </a:endParaRPr>
          </a:p>
        </p:txBody>
      </p:sp>
      <p:sp>
        <p:nvSpPr>
          <p:cNvPr id="3" name="Marcador de contenido 2"/>
          <p:cNvSpPr>
            <a:spLocks noGrp="1"/>
          </p:cNvSpPr>
          <p:nvPr>
            <p:ph idx="1"/>
          </p:nvPr>
        </p:nvSpPr>
        <p:spPr>
          <a:xfrm>
            <a:off x="548097" y="1022860"/>
            <a:ext cx="8128359" cy="1532706"/>
          </a:xfrm>
        </p:spPr>
        <p:txBody>
          <a:bodyPr>
            <a:normAutofit/>
          </a:bodyPr>
          <a:lstStyle/>
          <a:p>
            <a:pPr marL="0" indent="0" algn="just">
              <a:buNone/>
            </a:pPr>
            <a:r>
              <a:rPr lang="es-PE" sz="1800" dirty="0"/>
              <a:t>Al finalizar la asignatura el estudiante será capaz de argumenta los enfoques multidisciplinarios de la psicología organizacional, en base al estudio organizacional de una empresa, sustentados de forma clara y precisa.</a:t>
            </a:r>
          </a:p>
        </p:txBody>
      </p:sp>
      <p:sp>
        <p:nvSpPr>
          <p:cNvPr id="4" name="Título 1"/>
          <p:cNvSpPr txBox="1">
            <a:spLocks/>
          </p:cNvSpPr>
          <p:nvPr/>
        </p:nvSpPr>
        <p:spPr>
          <a:xfrm>
            <a:off x="0" y="0"/>
            <a:ext cx="9144000" cy="4835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s-PE" sz="2800" b="1" dirty="0">
              <a:latin typeface="Century Gothic" panose="020B0502020202020204" pitchFamily="34" charset="0"/>
            </a:endParaRPr>
          </a:p>
        </p:txBody>
      </p:sp>
      <p:sp>
        <p:nvSpPr>
          <p:cNvPr id="5" name="Marcador de contenido 2"/>
          <p:cNvSpPr txBox="1">
            <a:spLocks/>
          </p:cNvSpPr>
          <p:nvPr/>
        </p:nvSpPr>
        <p:spPr>
          <a:xfrm>
            <a:off x="458075" y="607802"/>
            <a:ext cx="8208912" cy="136815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endParaRPr lang="es-PE"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9192" y="2411947"/>
            <a:ext cx="5465616" cy="142015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938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39501"/>
            <a:ext cx="7886700" cy="674103"/>
          </a:xfrm>
        </p:spPr>
        <p:txBody>
          <a:bodyPr>
            <a:noAutofit/>
          </a:bodyPr>
          <a:lstStyle/>
          <a:p>
            <a:pPr algn="ctr"/>
            <a:r>
              <a:rPr lang="es-PE" sz="2800" b="1" dirty="0">
                <a:latin typeface="+mn-lt"/>
              </a:rPr>
              <a:t>Organización de los aprendizajes</a:t>
            </a:r>
          </a:p>
        </p:txBody>
      </p:sp>
      <p:sp>
        <p:nvSpPr>
          <p:cNvPr id="4" name="Título 1"/>
          <p:cNvSpPr txBox="1">
            <a:spLocks/>
          </p:cNvSpPr>
          <p:nvPr/>
        </p:nvSpPr>
        <p:spPr>
          <a:xfrm>
            <a:off x="0" y="132206"/>
            <a:ext cx="9144000" cy="384313"/>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s-PE" sz="2800" b="1" dirty="0">
              <a:latin typeface="Century Gothic" panose="020B0502020202020204" pitchFamily="34" charset="0"/>
            </a:endParaRPr>
          </a:p>
        </p:txBody>
      </p:sp>
      <p:graphicFrame>
        <p:nvGraphicFramePr>
          <p:cNvPr id="5" name="Marcador de contenido 3"/>
          <p:cNvGraphicFramePr>
            <a:graphicFrameLocks/>
          </p:cNvGraphicFramePr>
          <p:nvPr>
            <p:extLst>
              <p:ext uri="{D42A27DB-BD31-4B8C-83A1-F6EECF244321}">
                <p14:modId xmlns:p14="http://schemas.microsoft.com/office/powerpoint/2010/main" val="286692007"/>
              </p:ext>
            </p:extLst>
          </p:nvPr>
        </p:nvGraphicFramePr>
        <p:xfrm>
          <a:off x="971600" y="1126378"/>
          <a:ext cx="7214854" cy="1793600"/>
        </p:xfrm>
        <a:graphic>
          <a:graphicData uri="http://schemas.openxmlformats.org/drawingml/2006/table">
            <a:tbl>
              <a:tblPr firstRow="1" bandRow="1">
                <a:tableStyleId>{073A0DAA-6AF3-43AB-8588-CEC1D06C72B9}</a:tableStyleId>
              </a:tblPr>
              <a:tblGrid>
                <a:gridCol w="1742246">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tblGrid>
              <a:tr h="459599">
                <a:tc>
                  <a:txBody>
                    <a:bodyPr/>
                    <a:lstStyle/>
                    <a:p>
                      <a:pPr algn="ctr"/>
                      <a:r>
                        <a:rPr lang="es-PE" sz="1800" dirty="0" smtClean="0"/>
                        <a:t>Unidad I</a:t>
                      </a:r>
                      <a:endParaRPr lang="es-PE" sz="1800" dirty="0">
                        <a:latin typeface="+mn-lt"/>
                      </a:endParaRPr>
                    </a:p>
                  </a:txBody>
                  <a:tcPr/>
                </a:tc>
                <a:tc>
                  <a:txBody>
                    <a:bodyPr/>
                    <a:lstStyle/>
                    <a:p>
                      <a:pPr algn="ctr"/>
                      <a:r>
                        <a:rPr lang="es-PE" sz="1800" dirty="0" smtClean="0"/>
                        <a:t>Unidad II</a:t>
                      </a:r>
                      <a:endParaRPr lang="es-PE" sz="1800" dirty="0">
                        <a:latin typeface="+mn-lt"/>
                      </a:endParaRPr>
                    </a:p>
                  </a:txBody>
                  <a:tcPr/>
                </a:tc>
                <a:tc>
                  <a:txBody>
                    <a:bodyPr/>
                    <a:lstStyle/>
                    <a:p>
                      <a:pPr algn="ctr"/>
                      <a:r>
                        <a:rPr lang="es-PE" sz="1800" dirty="0" smtClean="0"/>
                        <a:t>Unidad III</a:t>
                      </a:r>
                      <a:endParaRPr lang="es-PE" sz="1800" dirty="0">
                        <a:latin typeface="+mn-lt"/>
                      </a:endParaRPr>
                    </a:p>
                  </a:txBody>
                  <a:tcPr/>
                </a:tc>
                <a:tc>
                  <a:txBody>
                    <a:bodyPr/>
                    <a:lstStyle/>
                    <a:p>
                      <a:pPr algn="ctr"/>
                      <a:r>
                        <a:rPr lang="es-PE" sz="1800" dirty="0" smtClean="0"/>
                        <a:t>Unidad IV</a:t>
                      </a:r>
                      <a:endParaRPr lang="es-PE" sz="1800" dirty="0">
                        <a:latin typeface="+mn-lt"/>
                      </a:endParaRPr>
                    </a:p>
                  </a:txBody>
                  <a:tcPr/>
                </a:tc>
                <a:extLst>
                  <a:ext uri="{0D108BD9-81ED-4DB2-BD59-A6C34878D82A}">
                    <a16:rowId xmlns:a16="http://schemas.microsoft.com/office/drawing/2014/main" val="10000"/>
                  </a:ext>
                </a:extLst>
              </a:tr>
              <a:tr h="1334001">
                <a:tc>
                  <a:txBody>
                    <a:bodyPr/>
                    <a:lstStyle/>
                    <a:p>
                      <a:pPr algn="ctr"/>
                      <a:r>
                        <a:rPr lang="es-PE" sz="1800" dirty="0" smtClean="0"/>
                        <a:t>La Psicología, el individuo y las organizaciones</a:t>
                      </a:r>
                      <a:endParaRPr lang="es-PE" sz="1800" dirty="0">
                        <a:latin typeface="+mn-lt"/>
                      </a:endParaRPr>
                    </a:p>
                  </a:txBody>
                  <a:tcPr anchor="ctr"/>
                </a:tc>
                <a:tc>
                  <a:txBody>
                    <a:bodyPr/>
                    <a:lstStyle/>
                    <a:p>
                      <a:pPr algn="ctr"/>
                      <a:r>
                        <a:rPr lang="es-PE" sz="1800" dirty="0" smtClean="0"/>
                        <a:t>Procesos organizacionales </a:t>
                      </a:r>
                      <a:endParaRPr lang="es-PE" sz="1800" dirty="0">
                        <a:latin typeface="+mn-lt"/>
                      </a:endParaRPr>
                    </a:p>
                  </a:txBody>
                  <a:tcPr anchor="ctr"/>
                </a:tc>
                <a:tc>
                  <a:txBody>
                    <a:bodyPr/>
                    <a:lstStyle/>
                    <a:p>
                      <a:pPr algn="ctr"/>
                      <a:r>
                        <a:rPr lang="es-PE" sz="1800" dirty="0" smtClean="0"/>
                        <a:t>Negociación y comunicación</a:t>
                      </a:r>
                      <a:endParaRPr lang="es-PE" sz="1800" kern="1200" dirty="0">
                        <a:solidFill>
                          <a:schemeClr val="dk1"/>
                        </a:solidFill>
                        <a:latin typeface="+mn-lt"/>
                        <a:ea typeface="+mn-ea"/>
                        <a:cs typeface="+mn-cs"/>
                      </a:endParaRPr>
                    </a:p>
                  </a:txBody>
                  <a:tcPr anchor="ctr"/>
                </a:tc>
                <a:tc>
                  <a:txBody>
                    <a:bodyPr/>
                    <a:lstStyle/>
                    <a:p>
                      <a:pPr algn="ctr"/>
                      <a:r>
                        <a:rPr lang="es-PE" sz="1800" dirty="0" smtClean="0"/>
                        <a:t>Entorno organizacional y cambio organizacional</a:t>
                      </a:r>
                      <a:endParaRPr lang="es-PE" sz="1800" kern="1200" dirty="0">
                        <a:solidFill>
                          <a:schemeClr val="dk1"/>
                        </a:solidFill>
                        <a:latin typeface="+mn-lt"/>
                        <a:ea typeface="+mn-ea"/>
                        <a:cs typeface="+mn-cs"/>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23421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1162" y="192063"/>
            <a:ext cx="7848872" cy="504056"/>
          </a:xfrm>
        </p:spPr>
        <p:txBody>
          <a:bodyPr>
            <a:noAutofit/>
          </a:bodyPr>
          <a:lstStyle/>
          <a:p>
            <a:r>
              <a:rPr lang="es-PE" sz="2800" b="1" dirty="0">
                <a:latin typeface="+mn-lt"/>
              </a:rPr>
              <a:t>Unidad I: </a:t>
            </a:r>
            <a:r>
              <a:rPr lang="es-PE" sz="2800" dirty="0"/>
              <a:t>La Psicología, el individuo y las </a:t>
            </a:r>
            <a:r>
              <a:rPr lang="es-PE" sz="2800" dirty="0" smtClean="0"/>
              <a:t>organizaciones</a:t>
            </a:r>
            <a:endParaRPr lang="es-PE" sz="2800" b="1" dirty="0">
              <a:latin typeface="+mn-lt"/>
            </a:endParaRPr>
          </a:p>
        </p:txBody>
      </p:sp>
      <p:sp>
        <p:nvSpPr>
          <p:cNvPr id="3" name="Marcador de contenido 2"/>
          <p:cNvSpPr>
            <a:spLocks noGrp="1"/>
          </p:cNvSpPr>
          <p:nvPr>
            <p:ph idx="1"/>
          </p:nvPr>
        </p:nvSpPr>
        <p:spPr>
          <a:xfrm>
            <a:off x="395536" y="1059582"/>
            <a:ext cx="7848872" cy="4295633"/>
          </a:xfrm>
        </p:spPr>
        <p:txBody>
          <a:bodyPr>
            <a:noAutofit/>
          </a:bodyPr>
          <a:lstStyle/>
          <a:p>
            <a:pPr marL="0" indent="0">
              <a:buNone/>
            </a:pPr>
            <a:r>
              <a:rPr lang="es-PE" sz="1600" b="1" dirty="0"/>
              <a:t>Resultado de aprendizaje:</a:t>
            </a:r>
          </a:p>
          <a:p>
            <a:pPr marL="0" indent="0" algn="just">
              <a:buNone/>
            </a:pPr>
            <a:r>
              <a:rPr lang="es-PE" sz="1600" dirty="0"/>
              <a:t>Al finalizar la unidad, el estudiante será capaz de comparar las teorías de motivación laboral entre sí para sustentar un programa motivacional teniendo en cuenta las variables individuales de la personalidad, evidenciando dominio del tema, juicio crítico y pensamiento divergente</a:t>
            </a:r>
            <a:r>
              <a:rPr lang="es-PE" sz="1600" dirty="0" smtClean="0"/>
              <a:t>.</a:t>
            </a:r>
          </a:p>
          <a:p>
            <a:pPr marL="0" indent="0" algn="just">
              <a:buNone/>
            </a:pPr>
            <a:r>
              <a:rPr lang="es-PE" sz="1600" b="1" dirty="0" smtClean="0"/>
              <a:t>Contenidos</a:t>
            </a:r>
            <a:r>
              <a:rPr lang="es-PE" sz="1600" b="1" dirty="0"/>
              <a:t>:</a:t>
            </a:r>
          </a:p>
          <a:p>
            <a:pPr marL="457200" lvl="0" indent="-457200">
              <a:spcBef>
                <a:spcPts val="0"/>
              </a:spcBef>
              <a:buFont typeface="Arial" panose="020B0604020202020204" pitchFamily="34" charset="0"/>
              <a:buAutoNum type="arabicPeriod"/>
            </a:pPr>
            <a:r>
              <a:rPr lang="es-PE" sz="1600" dirty="0"/>
              <a:t>Fundamentos, evolución y ámbito de aplicación de la psicología organizacional. </a:t>
            </a:r>
            <a:endParaRPr lang="es-PE" sz="1600" dirty="0" smtClean="0"/>
          </a:p>
          <a:p>
            <a:pPr marL="457200" lvl="0" indent="-457200">
              <a:spcBef>
                <a:spcPts val="0"/>
              </a:spcBef>
              <a:buFont typeface="Arial" panose="020B0604020202020204" pitchFamily="34" charset="0"/>
              <a:buAutoNum type="arabicPeriod"/>
            </a:pPr>
            <a:r>
              <a:rPr lang="es-PE" sz="1600" dirty="0" smtClean="0"/>
              <a:t>Teorías </a:t>
            </a:r>
            <a:r>
              <a:rPr lang="es-PE" sz="1600" dirty="0"/>
              <a:t>de sistemas</a:t>
            </a:r>
            <a:r>
              <a:rPr lang="es-PE" sz="1600" dirty="0" smtClean="0"/>
              <a:t>.</a:t>
            </a:r>
          </a:p>
          <a:p>
            <a:pPr marL="457200" lvl="0" indent="-457200">
              <a:spcBef>
                <a:spcPts val="0"/>
              </a:spcBef>
              <a:buFont typeface="Arial" panose="020B0604020202020204" pitchFamily="34" charset="0"/>
              <a:buAutoNum type="arabicPeriod"/>
            </a:pPr>
            <a:r>
              <a:rPr lang="es-PE" sz="1600" dirty="0" smtClean="0"/>
              <a:t>Diferencias </a:t>
            </a:r>
            <a:r>
              <a:rPr lang="es-PE" sz="1600" dirty="0"/>
              <a:t>individuales y selección de personal. </a:t>
            </a:r>
            <a:endParaRPr lang="es-PE" sz="1600" dirty="0" smtClean="0"/>
          </a:p>
          <a:p>
            <a:pPr marL="457200" lvl="0" indent="-457200">
              <a:spcBef>
                <a:spcPts val="0"/>
              </a:spcBef>
              <a:buFont typeface="Arial" panose="020B0604020202020204" pitchFamily="34" charset="0"/>
              <a:buAutoNum type="arabicPeriod"/>
            </a:pPr>
            <a:r>
              <a:rPr lang="es-PE" sz="1600" dirty="0" smtClean="0"/>
              <a:t>Percepción </a:t>
            </a:r>
            <a:r>
              <a:rPr lang="es-PE" sz="1600" dirty="0"/>
              <a:t>y atribución. </a:t>
            </a:r>
            <a:endParaRPr lang="es-PE" sz="1600" dirty="0" smtClean="0"/>
          </a:p>
          <a:p>
            <a:pPr marL="457200" lvl="0" indent="-457200">
              <a:spcBef>
                <a:spcPts val="0"/>
              </a:spcBef>
              <a:buFont typeface="Arial" panose="020B0604020202020204" pitchFamily="34" charset="0"/>
              <a:buAutoNum type="arabicPeriod"/>
            </a:pPr>
            <a:r>
              <a:rPr lang="es-PE" sz="1600" dirty="0" smtClean="0"/>
              <a:t>Aprendizaje </a:t>
            </a:r>
            <a:r>
              <a:rPr lang="es-PE" sz="1600" dirty="0"/>
              <a:t>adulto y </a:t>
            </a:r>
            <a:r>
              <a:rPr lang="es-PE" sz="1600" dirty="0" smtClean="0"/>
              <a:t>capacitación.</a:t>
            </a:r>
          </a:p>
          <a:p>
            <a:pPr marL="457200" lvl="0" indent="-457200">
              <a:spcBef>
                <a:spcPts val="0"/>
              </a:spcBef>
              <a:buFont typeface="Arial" panose="020B0604020202020204" pitchFamily="34" charset="0"/>
              <a:buAutoNum type="arabicPeriod"/>
            </a:pPr>
            <a:r>
              <a:rPr lang="es-PE" sz="1600" dirty="0" smtClean="0"/>
              <a:t>Actitudes </a:t>
            </a:r>
            <a:r>
              <a:rPr lang="es-PE" sz="1600" dirty="0"/>
              <a:t>y motivación en el trabajo</a:t>
            </a:r>
            <a:r>
              <a:rPr lang="es-PE" sz="1600" dirty="0" smtClean="0"/>
              <a:t>.</a:t>
            </a:r>
          </a:p>
        </p:txBody>
      </p:sp>
      <p:sp>
        <p:nvSpPr>
          <p:cNvPr id="4" name="Título 1"/>
          <p:cNvSpPr txBox="1">
            <a:spLocks/>
          </p:cNvSpPr>
          <p:nvPr/>
        </p:nvSpPr>
        <p:spPr>
          <a:xfrm>
            <a:off x="323528" y="144016"/>
            <a:ext cx="8706222" cy="4835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PE" sz="2800" b="1" dirty="0">
              <a:solidFill>
                <a:schemeClr val="tx2"/>
              </a:solidFill>
            </a:endParaRPr>
          </a:p>
        </p:txBody>
      </p:sp>
      <p:sp>
        <p:nvSpPr>
          <p:cNvPr id="5" name="Marcador de contenido 2"/>
          <p:cNvSpPr txBox="1">
            <a:spLocks/>
          </p:cNvSpPr>
          <p:nvPr/>
        </p:nvSpPr>
        <p:spPr>
          <a:xfrm>
            <a:off x="395536" y="764704"/>
            <a:ext cx="6552728" cy="396728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s-PE" dirty="0"/>
          </a:p>
        </p:txBody>
      </p:sp>
    </p:spTree>
    <p:extLst>
      <p:ext uri="{BB962C8B-B14F-4D97-AF65-F5344CB8AC3E}">
        <p14:creationId xmlns:p14="http://schemas.microsoft.com/office/powerpoint/2010/main" val="2192779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411510"/>
            <a:ext cx="6624736" cy="504056"/>
          </a:xfrm>
        </p:spPr>
        <p:txBody>
          <a:bodyPr>
            <a:noAutofit/>
          </a:bodyPr>
          <a:lstStyle/>
          <a:p>
            <a:r>
              <a:rPr lang="es-PE" sz="2800" b="1" dirty="0">
                <a:latin typeface="+mn-lt"/>
              </a:rPr>
              <a:t>Unidad II: </a:t>
            </a:r>
            <a:r>
              <a:rPr lang="es-PE" sz="2800" dirty="0"/>
              <a:t>Procesos organizacionales </a:t>
            </a:r>
            <a:endParaRPr lang="es-PE" sz="2800" b="1" dirty="0">
              <a:latin typeface="+mn-lt"/>
            </a:endParaRPr>
          </a:p>
        </p:txBody>
      </p:sp>
      <p:sp>
        <p:nvSpPr>
          <p:cNvPr id="3" name="Marcador de contenido 2"/>
          <p:cNvSpPr>
            <a:spLocks noGrp="1"/>
          </p:cNvSpPr>
          <p:nvPr>
            <p:ph idx="1"/>
          </p:nvPr>
        </p:nvSpPr>
        <p:spPr>
          <a:xfrm>
            <a:off x="467544" y="1203598"/>
            <a:ext cx="7272807" cy="3744416"/>
          </a:xfrm>
        </p:spPr>
        <p:txBody>
          <a:bodyPr>
            <a:noAutofit/>
          </a:bodyPr>
          <a:lstStyle/>
          <a:p>
            <a:pPr marL="0" indent="0">
              <a:buNone/>
            </a:pPr>
            <a:r>
              <a:rPr lang="es-PE" sz="1800" b="1" dirty="0"/>
              <a:t>Resultado de aprendizaje:</a:t>
            </a:r>
          </a:p>
          <a:p>
            <a:pPr lvl="0" algn="just">
              <a:buFont typeface="Wingdings" panose="05000000000000000000" pitchFamily="2" charset="2"/>
              <a:buChar char="§"/>
            </a:pPr>
            <a:r>
              <a:rPr lang="es-PE" sz="1800" dirty="0"/>
              <a:t>Al finalizar la unidad, el estudiante será capaz de explicar el comportamiento del individuo dentro de la organización y su influencia en los principales procesos organizacionales, demostrando dominio del tema, claridad de argumentos y nivel de sistematización</a:t>
            </a:r>
            <a:r>
              <a:rPr lang="es-PE" sz="1800" dirty="0" smtClean="0"/>
              <a:t>.</a:t>
            </a:r>
          </a:p>
          <a:p>
            <a:pPr marL="0" lvl="0" indent="0" algn="just">
              <a:buNone/>
            </a:pPr>
            <a:r>
              <a:rPr lang="es-PE" sz="1800" b="1" dirty="0" smtClean="0"/>
              <a:t>Contenidos:</a:t>
            </a:r>
          </a:p>
          <a:p>
            <a:pPr>
              <a:spcBef>
                <a:spcPts val="0"/>
              </a:spcBef>
              <a:buFont typeface="+mj-lt"/>
              <a:buAutoNum type="arabicPeriod"/>
            </a:pPr>
            <a:r>
              <a:rPr lang="es-PE" sz="1800" dirty="0" smtClean="0"/>
              <a:t> </a:t>
            </a:r>
            <a:r>
              <a:rPr lang="es-PE" sz="1800" dirty="0"/>
              <a:t>Grupos y equipos de trabajo. </a:t>
            </a:r>
          </a:p>
          <a:p>
            <a:pPr>
              <a:spcBef>
                <a:spcPts val="0"/>
              </a:spcBef>
              <a:buFont typeface="+mj-lt"/>
              <a:buAutoNum type="arabicPeriod"/>
            </a:pPr>
            <a:r>
              <a:rPr lang="es-PE" sz="1800" dirty="0" smtClean="0"/>
              <a:t>Liderazgo </a:t>
            </a:r>
            <a:r>
              <a:rPr lang="es-PE" sz="1800" dirty="0"/>
              <a:t>y poder en las Organizaciones. </a:t>
            </a:r>
          </a:p>
          <a:p>
            <a:pPr>
              <a:spcBef>
                <a:spcPts val="0"/>
              </a:spcBef>
              <a:buFont typeface="+mj-lt"/>
              <a:buAutoNum type="arabicPeriod"/>
            </a:pPr>
            <a:r>
              <a:rPr lang="es-PE" sz="1800" dirty="0" smtClean="0"/>
              <a:t>Modelos </a:t>
            </a:r>
            <a:r>
              <a:rPr lang="es-PE" sz="1800" dirty="0"/>
              <a:t>de toma de </a:t>
            </a:r>
            <a:r>
              <a:rPr lang="es-PE" sz="1800" dirty="0" smtClean="0"/>
              <a:t>decisiones</a:t>
            </a:r>
          </a:p>
          <a:p>
            <a:pPr marL="0" indent="0">
              <a:spcBef>
                <a:spcPts val="0"/>
              </a:spcBef>
              <a:buNone/>
            </a:pPr>
            <a:r>
              <a:rPr lang="es-PE" sz="1800" dirty="0" smtClean="0"/>
              <a:t> </a:t>
            </a:r>
          </a:p>
        </p:txBody>
      </p:sp>
      <p:sp>
        <p:nvSpPr>
          <p:cNvPr id="4" name="Título 1"/>
          <p:cNvSpPr txBox="1">
            <a:spLocks/>
          </p:cNvSpPr>
          <p:nvPr/>
        </p:nvSpPr>
        <p:spPr>
          <a:xfrm>
            <a:off x="1907704" y="13961"/>
            <a:ext cx="9029750" cy="4835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PE" sz="2800" b="1" dirty="0">
              <a:solidFill>
                <a:schemeClr val="tx2"/>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39114" y="608779"/>
            <a:ext cx="1471300" cy="90160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417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293229"/>
            <a:ext cx="6480720" cy="694345"/>
          </a:xfrm>
        </p:spPr>
        <p:txBody>
          <a:bodyPr>
            <a:noAutofit/>
          </a:bodyPr>
          <a:lstStyle/>
          <a:p>
            <a:r>
              <a:rPr lang="es-PE" sz="2800" b="1" dirty="0">
                <a:latin typeface="+mn-lt"/>
              </a:rPr>
              <a:t>Unidad III: </a:t>
            </a:r>
            <a:r>
              <a:rPr lang="es-PE" sz="2800" dirty="0"/>
              <a:t>Negociación y </a:t>
            </a:r>
            <a:r>
              <a:rPr lang="es-PE" sz="2800" dirty="0" smtClean="0"/>
              <a:t>comunicación</a:t>
            </a:r>
            <a:endParaRPr lang="es-PE" sz="2800" b="1" dirty="0">
              <a:latin typeface="+mn-lt"/>
            </a:endParaRPr>
          </a:p>
        </p:txBody>
      </p:sp>
      <p:sp>
        <p:nvSpPr>
          <p:cNvPr id="3" name="Marcador de contenido 2"/>
          <p:cNvSpPr>
            <a:spLocks noGrp="1"/>
          </p:cNvSpPr>
          <p:nvPr>
            <p:ph idx="1"/>
          </p:nvPr>
        </p:nvSpPr>
        <p:spPr>
          <a:xfrm>
            <a:off x="552680" y="1280803"/>
            <a:ext cx="7272808" cy="3672408"/>
          </a:xfrm>
        </p:spPr>
        <p:txBody>
          <a:bodyPr>
            <a:noAutofit/>
          </a:bodyPr>
          <a:lstStyle/>
          <a:p>
            <a:pPr marL="0" indent="0">
              <a:buNone/>
            </a:pPr>
            <a:r>
              <a:rPr lang="es-PE" sz="1800" b="1" dirty="0"/>
              <a:t>Resultado de aprendizaje:</a:t>
            </a:r>
          </a:p>
          <a:p>
            <a:pPr algn="just">
              <a:buFont typeface="Wingdings" panose="05000000000000000000" pitchFamily="2" charset="2"/>
              <a:buChar char="§"/>
            </a:pPr>
            <a:r>
              <a:rPr lang="es-PE" sz="1800" dirty="0"/>
              <a:t>Al finalizar la unidad, el estudiante será capaz de diseñar un sistema de recompensas laborales para promover la satisfacción en el trabajo. </a:t>
            </a:r>
            <a:r>
              <a:rPr lang="es-PE" sz="1800" b="1" dirty="0" smtClean="0"/>
              <a:t>Contenidos:</a:t>
            </a:r>
          </a:p>
          <a:p>
            <a:pPr lvl="0">
              <a:spcBef>
                <a:spcPts val="0"/>
              </a:spcBef>
              <a:buFont typeface="+mj-lt"/>
              <a:buAutoNum type="arabicPeriod"/>
            </a:pPr>
            <a:r>
              <a:rPr lang="es-PE" sz="1800" dirty="0" smtClean="0"/>
              <a:t>Negociación</a:t>
            </a:r>
            <a:r>
              <a:rPr lang="es-PE" sz="1800" dirty="0"/>
              <a:t>: Aspectos Psicológicos. </a:t>
            </a:r>
          </a:p>
          <a:p>
            <a:pPr lvl="0">
              <a:spcBef>
                <a:spcPts val="0"/>
              </a:spcBef>
              <a:buFont typeface="+mj-lt"/>
              <a:buAutoNum type="arabicPeriod"/>
            </a:pPr>
            <a:r>
              <a:rPr lang="es-PE" sz="1800" dirty="0" smtClean="0"/>
              <a:t>Comunicación </a:t>
            </a:r>
            <a:r>
              <a:rPr lang="es-PE" sz="1800" dirty="0"/>
              <a:t>organizacional. </a:t>
            </a:r>
          </a:p>
          <a:p>
            <a:pPr lvl="0">
              <a:spcBef>
                <a:spcPts val="0"/>
              </a:spcBef>
              <a:buFont typeface="+mj-lt"/>
              <a:buAutoNum type="arabicPeriod"/>
            </a:pPr>
            <a:r>
              <a:rPr lang="es-PE" sz="1800" dirty="0" smtClean="0"/>
              <a:t>Calidad </a:t>
            </a:r>
            <a:r>
              <a:rPr lang="es-PE" sz="1800" dirty="0"/>
              <a:t>de vida laboral: Equilibrio vida-trabajo. Estructura organizacional. Diseño del puesto. </a:t>
            </a:r>
          </a:p>
          <a:p>
            <a:pPr lvl="0">
              <a:spcBef>
                <a:spcPts val="0"/>
              </a:spcBef>
              <a:buFont typeface="+mj-lt"/>
              <a:buAutoNum type="arabicPeriod"/>
            </a:pPr>
            <a:r>
              <a:rPr lang="es-PE" sz="1800" dirty="0" smtClean="0"/>
              <a:t>Sistemas </a:t>
            </a:r>
            <a:r>
              <a:rPr lang="es-PE" sz="1800" dirty="0"/>
              <a:t>de recompensas, su influencia en el </a:t>
            </a:r>
            <a:r>
              <a:rPr lang="es-PE" sz="1800" dirty="0" smtClean="0"/>
              <a:t>desempeño.</a:t>
            </a:r>
          </a:p>
          <a:p>
            <a:pPr marL="0" lvl="0" indent="0">
              <a:spcBef>
                <a:spcPts val="0"/>
              </a:spcBef>
              <a:buNone/>
            </a:pPr>
            <a:endParaRPr lang="es-PE" sz="1800" b="1" dirty="0"/>
          </a:p>
        </p:txBody>
      </p:sp>
      <p:sp>
        <p:nvSpPr>
          <p:cNvPr id="4" name="Título 1"/>
          <p:cNvSpPr txBox="1">
            <a:spLocks/>
          </p:cNvSpPr>
          <p:nvPr/>
        </p:nvSpPr>
        <p:spPr>
          <a:xfrm>
            <a:off x="0" y="0"/>
            <a:ext cx="9029750" cy="4835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PE" sz="2800" b="1" dirty="0">
              <a:solidFill>
                <a:schemeClr val="tx2"/>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12360" y="123478"/>
            <a:ext cx="1157840" cy="158417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994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461513"/>
            <a:ext cx="7776864" cy="538484"/>
          </a:xfrm>
        </p:spPr>
        <p:txBody>
          <a:bodyPr>
            <a:noAutofit/>
          </a:bodyPr>
          <a:lstStyle/>
          <a:p>
            <a:pPr algn="ctr"/>
            <a:r>
              <a:rPr lang="es-PE" sz="2800" b="1" dirty="0">
                <a:latin typeface="+mn-lt"/>
              </a:rPr>
              <a:t>Unidad IV: </a:t>
            </a:r>
            <a:r>
              <a:rPr lang="es-PE" sz="2800" b="1" dirty="0"/>
              <a:t>Entorno organizacional y cambio </a:t>
            </a:r>
            <a:r>
              <a:rPr lang="es-PE" sz="2800" b="1" dirty="0" smtClean="0"/>
              <a:t>organizacional</a:t>
            </a:r>
            <a:r>
              <a:rPr lang="es-PE" sz="2800" b="1" dirty="0">
                <a:solidFill>
                  <a:schemeClr val="dk1"/>
                </a:solidFill>
              </a:rPr>
              <a:t/>
            </a:r>
            <a:br>
              <a:rPr lang="es-PE" sz="2800" b="1" dirty="0">
                <a:solidFill>
                  <a:schemeClr val="dk1"/>
                </a:solidFill>
              </a:rPr>
            </a:br>
            <a:endParaRPr lang="es-PE" sz="2800" b="1" dirty="0">
              <a:latin typeface="+mn-lt"/>
            </a:endParaRPr>
          </a:p>
        </p:txBody>
      </p:sp>
      <p:sp>
        <p:nvSpPr>
          <p:cNvPr id="3" name="Marcador de contenido 2"/>
          <p:cNvSpPr>
            <a:spLocks noGrp="1"/>
          </p:cNvSpPr>
          <p:nvPr>
            <p:ph idx="1"/>
          </p:nvPr>
        </p:nvSpPr>
        <p:spPr>
          <a:xfrm>
            <a:off x="539552" y="1298385"/>
            <a:ext cx="6970050" cy="3096343"/>
          </a:xfrm>
        </p:spPr>
        <p:txBody>
          <a:bodyPr>
            <a:noAutofit/>
          </a:bodyPr>
          <a:lstStyle/>
          <a:p>
            <a:pPr marL="0" indent="0">
              <a:buNone/>
            </a:pPr>
            <a:r>
              <a:rPr lang="es-PE" sz="1800" b="1" dirty="0"/>
              <a:t>Resultado de aprendizaje:</a:t>
            </a:r>
          </a:p>
          <a:p>
            <a:pPr lvl="0" algn="just">
              <a:buFont typeface="Wingdings" panose="05000000000000000000" pitchFamily="2" charset="2"/>
              <a:buChar char="§"/>
            </a:pPr>
            <a:r>
              <a:rPr lang="es-PE" sz="1800" dirty="0"/>
              <a:t>Al finalizar la unidad, el estudiante será capaz de sustentar los tipos de organización, el clima institucional y el comportamiento organizacional de alguna empresa, argumentando con base en la información leída, demostrando dominio del tema y nivel de análisis</a:t>
            </a:r>
            <a:r>
              <a:rPr lang="es-PE" sz="1800" dirty="0" smtClean="0"/>
              <a:t>.</a:t>
            </a:r>
          </a:p>
          <a:p>
            <a:pPr marL="0" lvl="0" indent="0" algn="just">
              <a:buNone/>
            </a:pPr>
            <a:r>
              <a:rPr lang="es-PE" sz="1800" b="1" dirty="0" smtClean="0"/>
              <a:t>Contenidos:</a:t>
            </a:r>
          </a:p>
          <a:p>
            <a:pPr lvl="0">
              <a:spcBef>
                <a:spcPts val="0"/>
              </a:spcBef>
              <a:buFont typeface="+mj-lt"/>
              <a:buAutoNum type="arabicPeriod"/>
            </a:pPr>
            <a:r>
              <a:rPr lang="es-PE" sz="1800" dirty="0"/>
              <a:t>Cambio organizacional y resistencia. Modelos de cambio. </a:t>
            </a:r>
          </a:p>
          <a:p>
            <a:pPr lvl="0">
              <a:spcBef>
                <a:spcPts val="0"/>
              </a:spcBef>
              <a:buFont typeface="+mj-lt"/>
              <a:buAutoNum type="arabicPeriod"/>
            </a:pPr>
            <a:r>
              <a:rPr lang="es-PE" sz="1800" dirty="0" smtClean="0"/>
              <a:t>Clima </a:t>
            </a:r>
            <a:r>
              <a:rPr lang="es-PE" sz="1800" dirty="0"/>
              <a:t>y cultura Organizacional. </a:t>
            </a:r>
          </a:p>
          <a:p>
            <a:pPr lvl="0">
              <a:spcBef>
                <a:spcPts val="0"/>
              </a:spcBef>
              <a:buFont typeface="+mj-lt"/>
              <a:buAutoNum type="arabicPeriod"/>
            </a:pPr>
            <a:r>
              <a:rPr lang="es-PE" sz="1800" dirty="0" smtClean="0"/>
              <a:t>Ética </a:t>
            </a:r>
            <a:r>
              <a:rPr lang="es-PE" sz="1800" dirty="0"/>
              <a:t>y responsabilidad social</a:t>
            </a:r>
            <a:r>
              <a:rPr lang="es-PE" sz="1800" dirty="0" smtClean="0"/>
              <a:t>.</a:t>
            </a:r>
          </a:p>
        </p:txBody>
      </p:sp>
      <p:sp>
        <p:nvSpPr>
          <p:cNvPr id="4" name="Título 1"/>
          <p:cNvSpPr txBox="1">
            <a:spLocks/>
          </p:cNvSpPr>
          <p:nvPr/>
        </p:nvSpPr>
        <p:spPr>
          <a:xfrm>
            <a:off x="0" y="0"/>
            <a:ext cx="9029750" cy="4835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PE" sz="2800" b="1" dirty="0">
              <a:solidFill>
                <a:schemeClr val="tx2"/>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09602" y="877986"/>
            <a:ext cx="1595222" cy="118970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343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8619" y="381497"/>
            <a:ext cx="6967686" cy="504056"/>
          </a:xfrm>
        </p:spPr>
        <p:txBody>
          <a:bodyPr>
            <a:noAutofit/>
          </a:bodyPr>
          <a:lstStyle/>
          <a:p>
            <a:pPr algn="ctr"/>
            <a:r>
              <a:rPr lang="es-PE" sz="2800" b="1" dirty="0">
                <a:latin typeface="+mn-lt"/>
              </a:rPr>
              <a:t>Recursos educativos </a:t>
            </a:r>
            <a:r>
              <a:rPr lang="es-PE" sz="2800" b="1" dirty="0" smtClean="0">
                <a:latin typeface="+mn-lt"/>
              </a:rPr>
              <a:t>virtuales</a:t>
            </a:r>
            <a:endParaRPr lang="es-ES" sz="2800" b="1" dirty="0">
              <a:latin typeface="+mn-lt"/>
            </a:endParaRPr>
          </a:p>
        </p:txBody>
      </p:sp>
      <p:sp>
        <p:nvSpPr>
          <p:cNvPr id="3" name="Marcador de contenido 2"/>
          <p:cNvSpPr>
            <a:spLocks noGrp="1"/>
          </p:cNvSpPr>
          <p:nvPr>
            <p:ph idx="1"/>
          </p:nvPr>
        </p:nvSpPr>
        <p:spPr>
          <a:xfrm>
            <a:off x="748926" y="1066074"/>
            <a:ext cx="2431182" cy="1686197"/>
          </a:xfrm>
        </p:spPr>
        <p:txBody>
          <a:bodyPr>
            <a:normAutofit/>
          </a:bodyPr>
          <a:lstStyle/>
          <a:p>
            <a:pPr>
              <a:buFont typeface="Wingdings" panose="05000000000000000000" pitchFamily="2" charset="2"/>
              <a:buChar char="§"/>
            </a:pPr>
            <a:r>
              <a:rPr lang="es-PE" sz="1800" dirty="0"/>
              <a:t>Video clases</a:t>
            </a:r>
          </a:p>
          <a:p>
            <a:pPr>
              <a:buFont typeface="Wingdings" panose="05000000000000000000" pitchFamily="2" charset="2"/>
              <a:buChar char="§"/>
            </a:pPr>
            <a:r>
              <a:rPr lang="es-PE" sz="1800" dirty="0" smtClean="0"/>
              <a:t>Enlaces de videos</a:t>
            </a:r>
            <a:endParaRPr lang="es-PE" sz="1800" dirty="0"/>
          </a:p>
          <a:p>
            <a:pPr>
              <a:buFont typeface="Wingdings" panose="05000000000000000000" pitchFamily="2" charset="2"/>
              <a:buChar char="§"/>
            </a:pPr>
            <a:r>
              <a:rPr lang="es-PE" sz="1800" dirty="0" smtClean="0"/>
              <a:t>Foros de consulta</a:t>
            </a:r>
            <a:endParaRPr lang="es-PE" sz="1800" dirty="0"/>
          </a:p>
          <a:p>
            <a:pPr>
              <a:buFont typeface="Wingdings" panose="05000000000000000000" pitchFamily="2" charset="2"/>
              <a:buChar char="§"/>
            </a:pPr>
            <a:r>
              <a:rPr lang="es-PE" sz="1800" dirty="0"/>
              <a:t>Biblioteca virtual</a:t>
            </a:r>
          </a:p>
        </p:txBody>
      </p:sp>
      <p:sp>
        <p:nvSpPr>
          <p:cNvPr id="5" name="Marcador de contenido 2"/>
          <p:cNvSpPr txBox="1">
            <a:spLocks/>
          </p:cNvSpPr>
          <p:nvPr/>
        </p:nvSpPr>
        <p:spPr>
          <a:xfrm>
            <a:off x="683568" y="699542"/>
            <a:ext cx="2736304" cy="187220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s-PE" sz="2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3229" y="2888257"/>
            <a:ext cx="7404327" cy="139096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765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783</TotalTime>
  <Words>486</Words>
  <Application>Microsoft Office PowerPoint</Application>
  <PresentationFormat>Presentación en pantalla (16:9)</PresentationFormat>
  <Paragraphs>56</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Calibri Light</vt:lpstr>
      <vt:lpstr>Century Gothic</vt:lpstr>
      <vt:lpstr>Wingdings</vt:lpstr>
      <vt:lpstr>Tema de Office</vt:lpstr>
      <vt:lpstr>Presentación de la asignatura Psicología Organizacional</vt:lpstr>
      <vt:lpstr>Introducción de la asignatura</vt:lpstr>
      <vt:lpstr>Resultado de aprendizaje</vt:lpstr>
      <vt:lpstr>Organización de los aprendizajes</vt:lpstr>
      <vt:lpstr>Unidad I: La Psicología, el individuo y las organizaciones</vt:lpstr>
      <vt:lpstr>Unidad II: Procesos organizacionales </vt:lpstr>
      <vt:lpstr>Unidad III: Negociación y comunicación</vt:lpstr>
      <vt:lpstr>Unidad IV: Entorno organizacional y cambio organizacional </vt:lpstr>
      <vt:lpstr>Recursos educativos virtuales</vt:lpstr>
      <vt:lpstr>Recomendaciones finales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Gonzales Espinoza, Brian O Neill</dc:creator>
  <cp:lastModifiedBy>Lizbeth Heidy Morales Acosta</cp:lastModifiedBy>
  <cp:revision>57</cp:revision>
  <dcterms:created xsi:type="dcterms:W3CDTF">2015-02-13T23:43:15Z</dcterms:created>
  <dcterms:modified xsi:type="dcterms:W3CDTF">2017-12-04T23:19:17Z</dcterms:modified>
</cp:coreProperties>
</file>