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7" r:id="rId2"/>
    <p:sldId id="263" r:id="rId3"/>
    <p:sldId id="264" r:id="rId4"/>
    <p:sldId id="265" r:id="rId5"/>
    <p:sldId id="266" r:id="rId6"/>
    <p:sldId id="267" r:id="rId7"/>
    <p:sldId id="272" r:id="rId8"/>
    <p:sldId id="273" r:id="rId9"/>
    <p:sldId id="270" r:id="rId10"/>
    <p:sldId id="271" r:id="rId11"/>
    <p:sldId id="258" r:id="rId12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>
      <p:cViewPr varScale="1">
        <p:scale>
          <a:sx n="144" d="100"/>
          <a:sy n="144" d="100"/>
        </p:scale>
        <p:origin x="10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12/09/2017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12/09/2017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12/09/2017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12/09/2017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12/09/2017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12/09/2017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12/09/2017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12/09/2017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12/09/2017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12/09/2017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12/09/2017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12/09/2017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>
            <a:spLocks noGrp="1"/>
          </p:cNvSpPr>
          <p:nvPr>
            <p:ph type="ctrTitle"/>
          </p:nvPr>
        </p:nvSpPr>
        <p:spPr>
          <a:xfrm>
            <a:off x="0" y="1402581"/>
            <a:ext cx="9144000" cy="852810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Presentación de la asignatura</a:t>
            </a:r>
            <a:br>
              <a:rPr lang="es-ES" sz="2800" b="1" dirty="0">
                <a:latin typeface="Century Gothic" panose="020B0502020202020204" pitchFamily="34" charset="0"/>
              </a:rPr>
            </a:br>
            <a:r>
              <a:rPr lang="es-ES" sz="3600" b="1" dirty="0" smtClean="0">
                <a:latin typeface="Century Gothic" panose="020B0502020202020204" pitchFamily="34" charset="0"/>
              </a:rPr>
              <a:t>Administración de Operaciones</a:t>
            </a:r>
            <a:endParaRPr lang="es-PE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Subtítulo 8"/>
          <p:cNvSpPr>
            <a:spLocks noGrp="1"/>
          </p:cNvSpPr>
          <p:nvPr>
            <p:ph type="subTitle" idx="1"/>
          </p:nvPr>
        </p:nvSpPr>
        <p:spPr>
          <a:xfrm>
            <a:off x="1143000" y="2194669"/>
            <a:ext cx="6858000" cy="432048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Century Gothic" panose="020B0502020202020204" pitchFamily="34" charset="0"/>
              </a:rPr>
              <a:t>Mg. Miguel Ángel Córdova Solís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781944" y="519522"/>
            <a:ext cx="5580112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859782"/>
            <a:ext cx="2291681" cy="20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149" y="368003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Recomendaciones finales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131590"/>
            <a:ext cx="7507746" cy="12792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En las sesiones virtuales de cada semana, guiaré tu aprendizaje, orientaré el desarrollo de actividades y atenderé tus dudas en inquietudes.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Con estas indicaciones, estamos listos para iniciar nuestra asignatura.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3999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95536" y="771550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endParaRPr lang="es-PE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643758"/>
            <a:ext cx="4176464" cy="17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915566"/>
            <a:ext cx="9144000" cy="1342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Century Gothic" panose="020B0502020202020204" pitchFamily="34" charset="0"/>
              </a:rPr>
              <a:t>Bienvenido a la asignatura de</a:t>
            </a:r>
            <a:r>
              <a:rPr lang="es-ES" sz="2000" b="1" dirty="0" smtClean="0">
                <a:latin typeface="Century Gothic" panose="020B0502020202020204" pitchFamily="34" charset="0"/>
              </a:rPr>
              <a:t/>
            </a:r>
            <a:br>
              <a:rPr lang="es-ES" sz="2000" b="1" dirty="0" smtClean="0">
                <a:latin typeface="Century Gothic" panose="020B0502020202020204" pitchFamily="34" charset="0"/>
              </a:rPr>
            </a:br>
            <a:r>
              <a:rPr lang="es-ES" sz="3600" b="1" dirty="0">
                <a:latin typeface="Century Gothic" panose="020B0502020202020204" pitchFamily="34" charset="0"/>
              </a:rPr>
              <a:t>Administración de Operaciones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471" y="2292820"/>
            <a:ext cx="4863058" cy="17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969" y="355796"/>
            <a:ext cx="8244408" cy="55552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latin typeface="+mn-lt"/>
              </a:rPr>
              <a:t>Introducción de la asignatura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1516" y="1059582"/>
            <a:ext cx="7596868" cy="2016224"/>
          </a:xfrm>
        </p:spPr>
        <p:txBody>
          <a:bodyPr>
            <a:noAutofit/>
          </a:bodyPr>
          <a:lstStyle/>
          <a:p>
            <a:pPr algn="just"/>
            <a:r>
              <a:rPr lang="es-PE" sz="1800" dirty="0"/>
              <a:t>La asignatura corresponde al área de estudios específicos, es de naturaleza teórico práctica. </a:t>
            </a:r>
            <a:endParaRPr lang="es-PE" sz="1800" dirty="0" smtClean="0"/>
          </a:p>
          <a:p>
            <a:pPr algn="just"/>
            <a:r>
              <a:rPr lang="es-PE" sz="1800" dirty="0" smtClean="0"/>
              <a:t>Tiene </a:t>
            </a:r>
            <a:r>
              <a:rPr lang="es-PE" sz="1800" dirty="0"/>
              <a:t>como propósito desarrollar en el estudiante la capacidad de comprender y aplicar los métodos que utiliza una empresa para producir y distribuir con eficacia productos y servicios que oferta, bajo cinco principios: estrategia, procesos, diseño de la cadena de suministro, planeación y control de la cadena de suministro y programación.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24206"/>
            <a:ext cx="6570814" cy="43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3999"/>
          <a:stretch/>
        </p:blipFill>
        <p:spPr>
          <a:xfrm>
            <a:off x="2634616" y="3075806"/>
            <a:ext cx="377911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604" y="394520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+mn-lt"/>
              </a:rPr>
              <a:t>Resultado de aprendizaje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114600"/>
            <a:ext cx="7624303" cy="8810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800" dirty="0"/>
              <a:t>Al finalizar la asignatura, el estudiante será capaz de gestionar el sistema de operaciones, utilizando métodos y técnicas de producción y distribución para mejorar el desempeño de las organizaciones productivas.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627534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PE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884" y="2211710"/>
            <a:ext cx="2976231" cy="23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634" y="337757"/>
            <a:ext cx="7886700" cy="619061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Organización de los aprendizajes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32206"/>
            <a:ext cx="9144000" cy="384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650460"/>
              </p:ext>
            </p:extLst>
          </p:nvPr>
        </p:nvGraphicFramePr>
        <p:xfrm>
          <a:off x="444964" y="1095743"/>
          <a:ext cx="7718909" cy="20859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0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5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8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523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II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III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IV</a:t>
                      </a:r>
                      <a:endParaRPr lang="es-PE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469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Estrategias de la Administración de Operaciones</a:t>
                      </a:r>
                      <a:endParaRPr lang="es-PE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Calidad de Operaciones</a:t>
                      </a:r>
                      <a:endParaRPr lang="es-PE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 smtClean="0"/>
                        <a:t>Distribución, RRHH y Cadena de Suministros</a:t>
                      </a:r>
                      <a:endParaRPr lang="es-P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 smtClean="0"/>
                        <a:t>Planeación, Mantenimiento y Confiabilidad de Operaciones</a:t>
                      </a:r>
                      <a:endParaRPr lang="es-P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45424"/>
            <a:ext cx="1458549" cy="9250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361804"/>
            <a:ext cx="1282072" cy="10472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364931"/>
            <a:ext cx="1584176" cy="10949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3518913"/>
            <a:ext cx="1611445" cy="7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44016"/>
            <a:ext cx="7770118" cy="805879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I: </a:t>
            </a:r>
            <a:r>
              <a:rPr lang="es-PE" sz="2800" b="1" dirty="0" smtClean="0">
                <a:latin typeface="+mn-lt"/>
              </a:rPr>
              <a:t>Estrategias de la administración de operaciones 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036996"/>
            <a:ext cx="7101220" cy="3482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marL="0" indent="0" algn="just">
              <a:buNone/>
            </a:pPr>
            <a:r>
              <a:rPr lang="es-PE" sz="1800" dirty="0"/>
              <a:t>Al finalizar la unidad, el estudiante será capaz de diseñar un sistema de operaciones para proponer estrategias de mejora en la organización.</a:t>
            </a:r>
          </a:p>
          <a:p>
            <a:pPr marL="0" indent="0">
              <a:buNone/>
            </a:pPr>
            <a:r>
              <a:rPr lang="es-PE" sz="1800" b="1" dirty="0" smtClean="0"/>
              <a:t>Contenidos</a:t>
            </a:r>
            <a:r>
              <a:rPr lang="es-PE" sz="1800" b="1" dirty="0"/>
              <a:t>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PE" sz="1800" dirty="0"/>
              <a:t>Gestión de operaciones. </a:t>
            </a:r>
            <a:endParaRPr lang="es-PE" sz="1800" dirty="0" smtClean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PE" sz="1800" dirty="0" smtClean="0"/>
              <a:t>Estrategias </a:t>
            </a:r>
            <a:r>
              <a:rPr lang="es-PE" sz="1800" dirty="0"/>
              <a:t>de operaciones. </a:t>
            </a:r>
            <a:endParaRPr lang="es-PE" sz="1800" dirty="0" smtClean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PE" sz="1800" dirty="0" smtClean="0"/>
              <a:t>Administración </a:t>
            </a:r>
            <a:r>
              <a:rPr lang="es-PE" sz="1800" dirty="0"/>
              <a:t>de proyectos. </a:t>
            </a:r>
            <a:endParaRPr lang="es-PE" sz="1800" dirty="0" smtClean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PE" sz="1800" dirty="0" smtClean="0"/>
              <a:t>Pronósticos</a:t>
            </a:r>
            <a:r>
              <a:rPr lang="es-PE" sz="1800" dirty="0"/>
              <a:t>. </a:t>
            </a:r>
            <a:endParaRPr lang="es-PE" sz="1800" dirty="0" smtClean="0"/>
          </a:p>
          <a:p>
            <a:pPr marL="0" indent="0">
              <a:spcBef>
                <a:spcPts val="0"/>
              </a:spcBef>
              <a:buNone/>
            </a:pPr>
            <a:endParaRPr lang="es-PE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PE" sz="1800" b="1" dirty="0" smtClean="0"/>
              <a:t>Actividad</a:t>
            </a:r>
            <a:r>
              <a:rPr lang="es-PE" sz="1800" b="1" dirty="0"/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800" dirty="0" smtClean="0"/>
              <a:t>Formule un proyecto.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800" dirty="0" smtClean="0"/>
              <a:t>Desarrolle ejercicios de gestión de proyectos y pronósticos.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144016"/>
            <a:ext cx="8706222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95536" y="764704"/>
            <a:ext cx="6552728" cy="3967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841" y="764704"/>
            <a:ext cx="1609355" cy="12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8690"/>
            <a:ext cx="7451510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II: </a:t>
            </a:r>
            <a:r>
              <a:rPr lang="es-PE" sz="2800" b="1" dirty="0" smtClean="0">
                <a:latin typeface="+mn-lt"/>
              </a:rPr>
              <a:t>Calidad de operaciones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180743"/>
            <a:ext cx="6891800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marL="0" lvl="0" indent="0" algn="just">
              <a:buNone/>
            </a:pPr>
            <a:r>
              <a:rPr lang="es-PE" sz="1800" dirty="0"/>
              <a:t>Al finalizar la unidad, el estudiante será capaz de diseñar ubicaciones para localizar plantas industriales</a:t>
            </a:r>
            <a:r>
              <a:rPr lang="es-ES" sz="1800" dirty="0" smtClean="0"/>
              <a:t>.</a:t>
            </a:r>
            <a:endParaRPr lang="es-PE" sz="1800" dirty="0"/>
          </a:p>
          <a:p>
            <a:pPr marL="0" indent="0">
              <a:buNone/>
            </a:pPr>
            <a:r>
              <a:rPr lang="es-PE" sz="1800" b="1" dirty="0" smtClean="0"/>
              <a:t>Contenidos: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</a:t>
            </a:r>
            <a:r>
              <a:rPr lang="es-PE" sz="1800" dirty="0"/>
              <a:t>Diseño de bienes y servicios.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/>
              <a:t>Administración de la calidad.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/>
              <a:t>Estrategia del proceso.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/>
              <a:t>Estrategias de localización. </a:t>
            </a:r>
            <a:endParaRPr lang="es-PE" sz="1800" dirty="0" smtClean="0"/>
          </a:p>
          <a:p>
            <a:pPr marL="0" indent="0">
              <a:spcBef>
                <a:spcPts val="0"/>
              </a:spcBef>
              <a:buNone/>
            </a:pPr>
            <a:endParaRPr lang="es-PE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s-PE" sz="1800" b="1" dirty="0" smtClean="0"/>
              <a:t>Actividad: </a:t>
            </a:r>
          </a:p>
          <a:p>
            <a:pPr marL="0" indent="0" algn="just">
              <a:buNone/>
            </a:pPr>
            <a:r>
              <a:rPr lang="es-ES" sz="1800" dirty="0" smtClean="0"/>
              <a:t>Analiza un caso sobre D</a:t>
            </a:r>
            <a:r>
              <a:rPr lang="es-PE" sz="1800" dirty="0" err="1" smtClean="0"/>
              <a:t>iseño</a:t>
            </a:r>
            <a:r>
              <a:rPr lang="es-PE" sz="1800" dirty="0" smtClean="0"/>
              <a:t> </a:t>
            </a:r>
            <a:r>
              <a:rPr lang="es-PE" sz="1800" dirty="0"/>
              <a:t>de bienes y servicios y Administración de la </a:t>
            </a:r>
            <a:r>
              <a:rPr lang="es-PE" sz="1800" dirty="0" smtClean="0"/>
              <a:t>calidad </a:t>
            </a:r>
            <a:r>
              <a:rPr lang="es-ES" sz="1800" dirty="0" smtClean="0"/>
              <a:t>en </a:t>
            </a:r>
            <a:r>
              <a:rPr lang="es-ES" sz="1800" dirty="0"/>
              <a:t>el foro de discusión</a:t>
            </a:r>
            <a:r>
              <a:rPr lang="es-ES" sz="1800" dirty="0" smtClean="0"/>
              <a:t>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07200"/>
            <a:ext cx="2195736" cy="10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5041" y="6626"/>
            <a:ext cx="6192688" cy="1105855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</a:t>
            </a:r>
            <a:r>
              <a:rPr lang="es-PE" sz="2800" b="1" dirty="0" smtClean="0">
                <a:latin typeface="+mn-lt"/>
              </a:rPr>
              <a:t>III</a:t>
            </a:r>
            <a:r>
              <a:rPr lang="es-PE" sz="2800" b="1" dirty="0">
                <a:latin typeface="+mn-lt"/>
              </a:rPr>
              <a:t>: Distribución, RRHH y </a:t>
            </a:r>
            <a:r>
              <a:rPr lang="es-PE" sz="2800" b="1" dirty="0" smtClean="0">
                <a:latin typeface="+mn-lt"/>
              </a:rPr>
              <a:t>cadena de suministros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675" y="1059582"/>
            <a:ext cx="6870621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marL="0" lvl="0" indent="0" algn="just">
              <a:buNone/>
            </a:pPr>
            <a:r>
              <a:rPr lang="es-PE" sz="1800" dirty="0"/>
              <a:t>Al finalizar la unidad, el estudiante será capaz de establecer políticas de toma de decisiones de la cadena de suministros para lograr la eficiencia del sistema</a:t>
            </a:r>
            <a:r>
              <a:rPr lang="es-ES" sz="1800" dirty="0" smtClean="0"/>
              <a:t>.</a:t>
            </a:r>
            <a:endParaRPr lang="es-PE" sz="1800" dirty="0"/>
          </a:p>
          <a:p>
            <a:pPr marL="0" indent="0">
              <a:buNone/>
            </a:pPr>
            <a:r>
              <a:rPr lang="es-PE" sz="1800" b="1" dirty="0" smtClean="0"/>
              <a:t>Contenidos: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</a:t>
            </a:r>
            <a:r>
              <a:rPr lang="es-PE" sz="1800" dirty="0"/>
              <a:t>Estrategia de distribución de planta.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Recursos </a:t>
            </a:r>
            <a:r>
              <a:rPr lang="es-PE" sz="1800" dirty="0"/>
              <a:t>humanos y diseño del trabajo.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Administración </a:t>
            </a:r>
            <a:r>
              <a:rPr lang="es-PE" sz="1800" dirty="0"/>
              <a:t>de la cadena de suministros. Administración de los inventarios</a:t>
            </a:r>
            <a:r>
              <a:rPr lang="es-PE" sz="1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1800" b="1" dirty="0" smtClean="0"/>
              <a:t>Actividad</a:t>
            </a:r>
            <a:r>
              <a:rPr lang="es-PE" sz="1800" b="1" dirty="0"/>
              <a:t>: </a:t>
            </a:r>
          </a:p>
          <a:p>
            <a:pPr marL="0" indent="0" algn="just">
              <a:buNone/>
            </a:pPr>
            <a:r>
              <a:rPr lang="es-PE" sz="1800" dirty="0"/>
              <a:t>Elabore un ejemplo de alguna actividad de operaciones, en el cual Ud. como Administrador de Operaciones debe contemplar los diversos tópicos de la asignatura</a:t>
            </a:r>
            <a:r>
              <a:rPr lang="es-ES" sz="18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177" y="250024"/>
            <a:ext cx="1649438" cy="10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032" y="123478"/>
            <a:ext cx="6565304" cy="91556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</a:t>
            </a:r>
            <a:r>
              <a:rPr lang="es-PE" sz="2800" b="1" dirty="0" smtClean="0">
                <a:latin typeface="+mn-lt"/>
              </a:rPr>
              <a:t>IV: </a:t>
            </a:r>
            <a:r>
              <a:rPr lang="es-PE" sz="2800" b="1" dirty="0" smtClean="0">
                <a:latin typeface="+mn-lt"/>
              </a:rPr>
              <a:t>Planeación, mantenimiento y confiabilidad de operaciones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252" y="974610"/>
            <a:ext cx="7459116" cy="2698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marL="0" lvl="0" indent="0" algn="just">
              <a:buNone/>
            </a:pPr>
            <a:r>
              <a:rPr lang="es-PE" sz="1800" dirty="0"/>
              <a:t>Al finalizar la unidad, el estudiante será capaz de gestionar las políticas de los procesos productivos para la toma de decisiones estratégicas en la mejora de la productividad </a:t>
            </a:r>
            <a:r>
              <a:rPr lang="es-PE" sz="1800" dirty="0" smtClean="0"/>
              <a:t>organizacional</a:t>
            </a:r>
            <a:r>
              <a:rPr lang="es-ES" sz="1800" dirty="0" smtClean="0"/>
              <a:t>.</a:t>
            </a:r>
            <a:endParaRPr lang="es-PE" sz="1800" dirty="0"/>
          </a:p>
          <a:p>
            <a:pPr marL="0" indent="0">
              <a:buNone/>
            </a:pPr>
            <a:r>
              <a:rPr lang="es-PE" sz="1800" b="1" dirty="0" smtClean="0"/>
              <a:t>Contenidos: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Planeación </a:t>
            </a:r>
            <a:r>
              <a:rPr lang="es-PE" sz="1800" dirty="0"/>
              <a:t>agregada de la producción.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Planeación </a:t>
            </a:r>
            <a:r>
              <a:rPr lang="es-PE" sz="1800" dirty="0"/>
              <a:t>de requerimiento de materiales.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Mantenimiento </a:t>
            </a:r>
            <a:r>
              <a:rPr lang="es-PE" sz="1800" dirty="0"/>
              <a:t>y confiabilidad.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s-PE" sz="1800" dirty="0" smtClean="0"/>
              <a:t> JIT </a:t>
            </a:r>
            <a:r>
              <a:rPr lang="es-PE" sz="1800" dirty="0"/>
              <a:t>y operaciones esbeltas</a:t>
            </a:r>
            <a:r>
              <a:rPr lang="es-PE" sz="1800" dirty="0" smtClean="0"/>
              <a:t>.</a:t>
            </a:r>
            <a:endParaRPr lang="es-ES" sz="18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452" y="3579862"/>
            <a:ext cx="3284845" cy="127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619" y="195486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Recursos educativos </a:t>
            </a:r>
            <a:r>
              <a:rPr lang="es-PE" sz="2800" b="1" dirty="0" smtClean="0">
                <a:latin typeface="+mn-lt"/>
              </a:rPr>
              <a:t>virtuales</a:t>
            </a:r>
            <a:endParaRPr lang="es-ES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8926" y="1066074"/>
            <a:ext cx="2431182" cy="16861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Video clases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 smtClean="0"/>
              <a:t>Enlaces de videos</a:t>
            </a:r>
            <a:endParaRPr lang="es-P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 smtClean="0"/>
              <a:t>Foros de consulta</a:t>
            </a:r>
            <a:endParaRPr lang="es-P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Biblioteca virtual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83568" y="699542"/>
            <a:ext cx="273630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531" y="2720037"/>
            <a:ext cx="3179861" cy="1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525</Words>
  <Application>Microsoft Office PowerPoint</Application>
  <PresentationFormat>Presentación en pantalla (16:9)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la asignatura Administración de Operaciones</vt:lpstr>
      <vt:lpstr>Introducción de la asignatura</vt:lpstr>
      <vt:lpstr>Resultado de aprendizaje</vt:lpstr>
      <vt:lpstr>Organización de los aprendizajes</vt:lpstr>
      <vt:lpstr>Unidad I: Estrategias de la administración de operaciones </vt:lpstr>
      <vt:lpstr>Unidad II: Calidad de operaciones</vt:lpstr>
      <vt:lpstr>Unidad III: Distribución, RRHH y cadena de suministros</vt:lpstr>
      <vt:lpstr>Unidad IV: Planeación, mantenimiento y confiabilidad de operaciones</vt:lpstr>
      <vt:lpstr>Recursos educativos virtuales</vt:lpstr>
      <vt:lpstr>Recomendaciones finales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Echegaray Yépe, Marco Antonio</cp:lastModifiedBy>
  <cp:revision>43</cp:revision>
  <dcterms:created xsi:type="dcterms:W3CDTF">2015-02-13T23:43:15Z</dcterms:created>
  <dcterms:modified xsi:type="dcterms:W3CDTF">2017-09-12T22:30:09Z</dcterms:modified>
</cp:coreProperties>
</file>