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7" r:id="rId2"/>
    <p:sldId id="263" r:id="rId3"/>
    <p:sldId id="290" r:id="rId4"/>
    <p:sldId id="264" r:id="rId5"/>
    <p:sldId id="278" r:id="rId6"/>
    <p:sldId id="258" r:id="rId7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146" d="100"/>
          <a:sy n="146" d="100"/>
        </p:scale>
        <p:origin x="98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07/12/2017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7/12/2017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12 – B </a:t>
            </a:r>
            <a:r>
              <a:rPr lang="es-ES" sz="2800" b="1" dirty="0">
                <a:latin typeface="Century Gothic" panose="020B0502020202020204" pitchFamily="34" charset="0"/>
              </a:rPr>
              <a:t/>
            </a:r>
            <a:br>
              <a:rPr lang="es-ES" sz="2800" b="1" dirty="0">
                <a:latin typeface="Century Gothic" panose="020B0502020202020204" pitchFamily="34" charset="0"/>
              </a:rPr>
            </a:br>
            <a:r>
              <a:rPr lang="es-ES" sz="3600" b="1" dirty="0" smtClean="0">
                <a:latin typeface="Century Gothic" panose="020B0502020202020204" pitchFamily="34" charset="0"/>
              </a:rPr>
              <a:t>Simple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past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passive</a:t>
            </a:r>
            <a:r>
              <a:rPr lang="es-ES" sz="3600" b="1" dirty="0" smtClean="0">
                <a:latin typeface="Century Gothic" panose="020B0502020202020204" pitchFamily="34" charset="0"/>
              </a:rPr>
              <a:t> +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by</a:t>
            </a:r>
            <a:r>
              <a:rPr lang="es-ES" sz="3600" b="1" dirty="0" smtClean="0">
                <a:latin typeface="Century Gothic" panose="020B0502020202020204" pitchFamily="34" charset="0"/>
              </a:rPr>
              <a:t> +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agent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4176464" cy="620935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When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to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use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passive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?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31590"/>
            <a:ext cx="6120680" cy="28803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Francisco Pizarro </a:t>
            </a:r>
            <a:r>
              <a:rPr lang="es-ES" sz="1800" dirty="0" err="1" smtClean="0"/>
              <a:t>founded</a:t>
            </a:r>
            <a:r>
              <a:rPr lang="es-ES" sz="1800" dirty="0" smtClean="0"/>
              <a:t> Lima in 1535. (active)</a:t>
            </a:r>
          </a:p>
          <a:p>
            <a:pPr marL="0" indent="0">
              <a:buNone/>
            </a:pPr>
            <a:r>
              <a:rPr lang="es-ES" sz="1800" dirty="0" smtClean="0">
                <a:solidFill>
                  <a:schemeClr val="tx2"/>
                </a:solidFill>
              </a:rPr>
              <a:t>Pizarro </a:t>
            </a:r>
            <a:r>
              <a:rPr lang="es-ES" sz="1800" dirty="0" err="1" smtClean="0">
                <a:solidFill>
                  <a:schemeClr val="tx2"/>
                </a:solidFill>
              </a:rPr>
              <a:t>did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action</a:t>
            </a:r>
            <a:r>
              <a:rPr lang="es-ES" sz="1800" dirty="0" smtClean="0">
                <a:solidFill>
                  <a:schemeClr val="tx2"/>
                </a:solidFill>
              </a:rPr>
              <a:t>, Lima </a:t>
            </a:r>
            <a:r>
              <a:rPr lang="es-ES" sz="1800" dirty="0" err="1" smtClean="0">
                <a:solidFill>
                  <a:schemeClr val="tx2"/>
                </a:solidFill>
              </a:rPr>
              <a:t>received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action</a:t>
            </a:r>
            <a:r>
              <a:rPr lang="es-ES" sz="18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Lima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founded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Francisco Pizarro in 1535. (</a:t>
            </a:r>
            <a:r>
              <a:rPr lang="es-ES" sz="1800" dirty="0" err="1" smtClean="0"/>
              <a:t>passive</a:t>
            </a:r>
            <a:r>
              <a:rPr lang="es-ES" sz="1800" dirty="0" smtClean="0"/>
              <a:t>)</a:t>
            </a:r>
          </a:p>
          <a:p>
            <a:pPr marL="0" indent="0">
              <a:buNone/>
            </a:pPr>
            <a:r>
              <a:rPr lang="es-ES" sz="1800" dirty="0" smtClean="0">
                <a:solidFill>
                  <a:srgbClr val="FF0000"/>
                </a:solidFill>
              </a:rPr>
              <a:t>Pizarro </a:t>
            </a:r>
            <a:r>
              <a:rPr lang="es-ES" sz="1800" dirty="0" err="1" smtClean="0">
                <a:solidFill>
                  <a:srgbClr val="FF0000"/>
                </a:solidFill>
              </a:rPr>
              <a:t>still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did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action</a:t>
            </a:r>
            <a:r>
              <a:rPr lang="es-ES" sz="1800" dirty="0" smtClean="0">
                <a:solidFill>
                  <a:srgbClr val="FF0000"/>
                </a:solidFill>
              </a:rPr>
              <a:t>, Lima </a:t>
            </a:r>
            <a:r>
              <a:rPr lang="es-ES" sz="1800" dirty="0" err="1" smtClean="0">
                <a:solidFill>
                  <a:srgbClr val="FF0000"/>
                </a:solidFill>
              </a:rPr>
              <a:t>still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received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action</a:t>
            </a:r>
            <a:r>
              <a:rPr lang="es-E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s-ES" sz="1800" dirty="0" err="1" smtClean="0">
                <a:solidFill>
                  <a:srgbClr val="FF0000"/>
                </a:solidFill>
              </a:rPr>
              <a:t>Focus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on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object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changes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to</a:t>
            </a:r>
            <a:r>
              <a:rPr lang="es-ES" sz="1800" dirty="0" smtClean="0">
                <a:solidFill>
                  <a:srgbClr val="FF0000"/>
                </a:solidFill>
              </a:rPr>
              <a:t> be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most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important</a:t>
            </a:r>
            <a:r>
              <a:rPr lang="es-E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Lima </a:t>
            </a:r>
            <a:r>
              <a:rPr lang="es-E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</a:t>
            </a:r>
            <a:r>
              <a:rPr lang="es-E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founded</a:t>
            </a:r>
            <a:r>
              <a:rPr lang="es-E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1535.</a:t>
            </a:r>
          </a:p>
          <a:p>
            <a:pPr marL="0" indent="0">
              <a:buNone/>
            </a:pPr>
            <a:r>
              <a:rPr lang="es-ES" sz="1800" dirty="0" smtClean="0">
                <a:solidFill>
                  <a:srgbClr val="FF0000"/>
                </a:solidFill>
              </a:rPr>
              <a:t>Pizarro </a:t>
            </a:r>
            <a:r>
              <a:rPr lang="es-ES" sz="1800" dirty="0" err="1" smtClean="0">
                <a:solidFill>
                  <a:srgbClr val="FF0000"/>
                </a:solidFill>
              </a:rPr>
              <a:t>still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did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action</a:t>
            </a:r>
            <a:r>
              <a:rPr lang="es-ES" sz="1800" dirty="0" smtClean="0">
                <a:solidFill>
                  <a:srgbClr val="FF0000"/>
                </a:solidFill>
              </a:rPr>
              <a:t>, </a:t>
            </a:r>
            <a:r>
              <a:rPr lang="es-ES" sz="1800" dirty="0" err="1" smtClean="0">
                <a:solidFill>
                  <a:srgbClr val="FF0000"/>
                </a:solidFill>
              </a:rPr>
              <a:t>but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we</a:t>
            </a:r>
            <a:r>
              <a:rPr lang="es-ES" sz="1800" dirty="0" smtClean="0">
                <a:solidFill>
                  <a:srgbClr val="FF0000"/>
                </a:solidFill>
              </a:rPr>
              <a:t> do </a:t>
            </a:r>
            <a:r>
              <a:rPr lang="es-ES" sz="1800" dirty="0" err="1" smtClean="0">
                <a:solidFill>
                  <a:srgbClr val="FF0000"/>
                </a:solidFill>
              </a:rPr>
              <a:t>not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mention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it</a:t>
            </a:r>
            <a:r>
              <a:rPr lang="es-E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1547664" y="4054248"/>
            <a:ext cx="4968552" cy="64807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Passive</a:t>
            </a:r>
            <a:r>
              <a:rPr lang="es-ES" dirty="0" smtClean="0"/>
              <a:t> comes </a:t>
            </a:r>
            <a:r>
              <a:rPr lang="es-ES" dirty="0" err="1" smtClean="0"/>
              <a:t>from</a:t>
            </a:r>
            <a:r>
              <a:rPr lang="es-ES" dirty="0" smtClean="0"/>
              <a:t> active ONLY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transitive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033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11510"/>
            <a:ext cx="1728192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Using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by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059582"/>
            <a:ext cx="5544616" cy="2520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«Romeo and </a:t>
            </a:r>
            <a:r>
              <a:rPr lang="es-ES" sz="1800" dirty="0" err="1" smtClean="0"/>
              <a:t>Juliet</a:t>
            </a:r>
            <a:r>
              <a:rPr lang="es-ES" sz="1800" dirty="0" smtClean="0"/>
              <a:t>» </a:t>
            </a:r>
            <a:r>
              <a:rPr lang="es-ES" sz="1800" dirty="0" err="1" smtClean="0">
                <a:solidFill>
                  <a:srgbClr val="C00000"/>
                </a:solidFill>
              </a:rPr>
              <a:t>was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written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by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smtClean="0"/>
              <a:t>William Shakespeare.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Statue</a:t>
            </a:r>
            <a:r>
              <a:rPr lang="es-ES" sz="1800" dirty="0" smtClean="0"/>
              <a:t> of </a:t>
            </a:r>
            <a:r>
              <a:rPr lang="es-ES" sz="1800" dirty="0" err="1" smtClean="0"/>
              <a:t>Libery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was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designed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by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/>
              <a:t>Bartholdi</a:t>
            </a:r>
            <a:r>
              <a:rPr lang="es-ES" sz="1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/>
              <a:t>The</a:t>
            </a:r>
            <a:r>
              <a:rPr lang="es-ES" sz="1800" dirty="0" smtClean="0"/>
              <a:t> «Twin </a:t>
            </a:r>
            <a:r>
              <a:rPr lang="es-ES" sz="1800" dirty="0" err="1" smtClean="0"/>
              <a:t>Towers</a:t>
            </a:r>
            <a:r>
              <a:rPr lang="es-ES" sz="1800" dirty="0" smtClean="0"/>
              <a:t>» </a:t>
            </a:r>
            <a:r>
              <a:rPr lang="es-ES" sz="1800" dirty="0" err="1" smtClean="0">
                <a:solidFill>
                  <a:srgbClr val="C00000"/>
                </a:solidFill>
              </a:rPr>
              <a:t>were</a:t>
            </a:r>
            <a:r>
              <a:rPr lang="es-ES" sz="1800" dirty="0" smtClean="0">
                <a:solidFill>
                  <a:srgbClr val="C00000"/>
                </a:solidFill>
              </a:rPr>
              <a:t> </a:t>
            </a:r>
            <a:r>
              <a:rPr lang="es-ES" sz="1800" dirty="0" err="1" smtClean="0">
                <a:solidFill>
                  <a:srgbClr val="C00000"/>
                </a:solidFill>
              </a:rPr>
              <a:t>destroyed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plane</a:t>
            </a:r>
            <a:r>
              <a:rPr lang="es-ES" sz="1800" dirty="0" smtClean="0"/>
              <a:t> </a:t>
            </a:r>
            <a:r>
              <a:rPr lang="es-ES" sz="1800" dirty="0" err="1" smtClean="0"/>
              <a:t>crashes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523634" y="3723878"/>
            <a:ext cx="4704549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prstClr val="white"/>
                </a:solidFill>
              </a:rPr>
              <a:t>We</a:t>
            </a:r>
            <a:r>
              <a:rPr lang="es-ES" dirty="0" smtClean="0">
                <a:solidFill>
                  <a:prstClr val="white"/>
                </a:solidFill>
              </a:rPr>
              <a:t> use BY </a:t>
            </a:r>
            <a:r>
              <a:rPr lang="es-ES" dirty="0" err="1" smtClean="0">
                <a:solidFill>
                  <a:prstClr val="white"/>
                </a:solidFill>
              </a:rPr>
              <a:t>to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indicate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who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did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the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action</a:t>
            </a:r>
            <a:r>
              <a:rPr lang="es-ES" dirty="0" smtClean="0">
                <a:solidFill>
                  <a:prstClr val="white"/>
                </a:solidFill>
              </a:rPr>
              <a:t>, </a:t>
            </a:r>
            <a:r>
              <a:rPr lang="es-ES" dirty="0" err="1" smtClean="0">
                <a:solidFill>
                  <a:prstClr val="white"/>
                </a:solidFill>
              </a:rPr>
              <a:t>but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it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is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not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our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focus</a:t>
            </a:r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512" y="16033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1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4032448" cy="576066"/>
          </a:xfrm>
        </p:spPr>
        <p:txBody>
          <a:bodyPr>
            <a:normAutofit/>
          </a:bodyPr>
          <a:lstStyle/>
          <a:p>
            <a:r>
              <a:rPr lang="es-ES" sz="2800" b="1" dirty="0" err="1" smtClean="0">
                <a:latin typeface="+mn-lt"/>
              </a:rPr>
              <a:t>Adverbs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with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the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passive</a:t>
            </a:r>
            <a:endParaRPr lang="es-ES" sz="1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009679"/>
            <a:ext cx="5688632" cy="249817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The</a:t>
            </a:r>
            <a:r>
              <a:rPr lang="es-ES" sz="1800" dirty="0" smtClean="0"/>
              <a:t> car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seriously</a:t>
            </a:r>
            <a:r>
              <a:rPr lang="es-ES" sz="1800" dirty="0" smtClean="0"/>
              <a:t> </a:t>
            </a:r>
            <a:r>
              <a:rPr lang="es-ES" sz="1800" dirty="0" err="1" smtClean="0"/>
              <a:t>damaged</a:t>
            </a:r>
            <a:r>
              <a:rPr lang="es-ES" sz="1800" dirty="0" smtClean="0"/>
              <a:t> </a:t>
            </a:r>
            <a:r>
              <a:rPr lang="es-ES" sz="1800" dirty="0" err="1" smtClean="0"/>
              <a:t>after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crash</a:t>
            </a:r>
            <a:r>
              <a:rPr lang="es-ES" sz="1800" dirty="0" smtClean="0">
                <a:solidFill>
                  <a:schemeClr val="tx2"/>
                </a:solidFill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es-ES" sz="1800" dirty="0"/>
          </a:p>
          <a:p>
            <a:pPr lvl="0">
              <a:buFont typeface="Wingdings" pitchFamily="2" charset="2"/>
              <a:buChar char="§"/>
            </a:pPr>
            <a:r>
              <a:rPr lang="es-ES" sz="1800" dirty="0" err="1" smtClean="0"/>
              <a:t>Those</a:t>
            </a:r>
            <a:r>
              <a:rPr lang="es-ES" sz="1800" dirty="0" smtClean="0"/>
              <a:t> </a:t>
            </a:r>
            <a:r>
              <a:rPr lang="es-ES" sz="1800" dirty="0" err="1" smtClean="0"/>
              <a:t>tourists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dramatically</a:t>
            </a:r>
            <a:r>
              <a:rPr lang="es-ES" sz="1800" dirty="0" smtClean="0"/>
              <a:t> </a:t>
            </a:r>
            <a:r>
              <a:rPr lang="es-ES" sz="1800" dirty="0" err="1" smtClean="0"/>
              <a:t>affected</a:t>
            </a:r>
            <a:r>
              <a:rPr lang="es-ES" sz="1800" dirty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accident</a:t>
            </a:r>
            <a:r>
              <a:rPr lang="es-ES" sz="1800" dirty="0" smtClean="0"/>
              <a:t>.</a:t>
            </a:r>
            <a:endParaRPr lang="es-ES" sz="1700" dirty="0"/>
          </a:p>
          <a:p>
            <a:pPr marL="0" lvl="0" indent="0">
              <a:buNone/>
            </a:pPr>
            <a:endParaRPr lang="es-ES" sz="1700" dirty="0" smtClean="0"/>
          </a:p>
          <a:p>
            <a:pPr lvl="0">
              <a:buFont typeface="Wingdings" pitchFamily="2" charset="2"/>
              <a:buChar char="§"/>
            </a:pPr>
            <a:r>
              <a:rPr lang="es-ES" sz="1700" dirty="0" err="1" smtClean="0"/>
              <a:t>Electricity</a:t>
            </a:r>
            <a:r>
              <a:rPr lang="es-ES" sz="1700" dirty="0" smtClean="0"/>
              <a:t> </a:t>
            </a:r>
            <a:r>
              <a:rPr lang="es-ES" sz="1700" dirty="0" err="1" smtClean="0"/>
              <a:t>was</a:t>
            </a:r>
            <a:r>
              <a:rPr lang="es-ES" sz="1700" dirty="0" smtClean="0"/>
              <a:t> </a:t>
            </a:r>
            <a:r>
              <a:rPr lang="es-ES" sz="1700" dirty="0" err="1" smtClean="0">
                <a:solidFill>
                  <a:schemeClr val="tx2"/>
                </a:solidFill>
              </a:rPr>
              <a:t>temporarilly</a:t>
            </a:r>
            <a:r>
              <a:rPr lang="es-ES" sz="1700" dirty="0" smtClean="0"/>
              <a:t> </a:t>
            </a:r>
            <a:r>
              <a:rPr lang="es-ES" sz="1700" dirty="0" err="1" smtClean="0"/>
              <a:t>cut</a:t>
            </a:r>
            <a:r>
              <a:rPr lang="es-ES" sz="1700" dirty="0" smtClean="0"/>
              <a:t> </a:t>
            </a:r>
            <a:r>
              <a:rPr lang="es-ES" sz="1700" dirty="0" err="1" smtClean="0"/>
              <a:t>while</a:t>
            </a:r>
            <a:r>
              <a:rPr lang="es-ES" sz="1700" dirty="0" smtClean="0"/>
              <a:t> </a:t>
            </a:r>
            <a:r>
              <a:rPr lang="es-ES" sz="1700" dirty="0" err="1" smtClean="0"/>
              <a:t>they</a:t>
            </a:r>
            <a:r>
              <a:rPr lang="es-ES" sz="1700" dirty="0" smtClean="0"/>
              <a:t> </a:t>
            </a:r>
            <a:r>
              <a:rPr lang="es-ES" sz="1700" dirty="0" err="1" smtClean="0"/>
              <a:t>were</a:t>
            </a:r>
            <a:r>
              <a:rPr lang="es-ES" sz="1700" dirty="0" smtClean="0"/>
              <a:t> </a:t>
            </a:r>
            <a:r>
              <a:rPr lang="es-ES" sz="1700" dirty="0" err="1" smtClean="0"/>
              <a:t>trying</a:t>
            </a:r>
            <a:r>
              <a:rPr lang="es-ES" sz="1700" dirty="0" smtClean="0"/>
              <a:t> </a:t>
            </a:r>
            <a:r>
              <a:rPr lang="es-ES" sz="1700" dirty="0" err="1" smtClean="0"/>
              <a:t>to</a:t>
            </a:r>
            <a:r>
              <a:rPr lang="es-ES" sz="1700" dirty="0" smtClean="0"/>
              <a:t> control </a:t>
            </a:r>
            <a:r>
              <a:rPr lang="es-ES" sz="1700" dirty="0" err="1" smtClean="0"/>
              <a:t>the</a:t>
            </a:r>
            <a:r>
              <a:rPr lang="es-ES" sz="1700" dirty="0" smtClean="0"/>
              <a:t> </a:t>
            </a:r>
            <a:r>
              <a:rPr lang="es-ES" sz="1700" dirty="0" err="1" smtClean="0"/>
              <a:t>fire</a:t>
            </a:r>
            <a:r>
              <a:rPr lang="es-ES" sz="1700" dirty="0" smtClean="0"/>
              <a:t>.</a:t>
            </a:r>
            <a:endParaRPr lang="es-ES" sz="18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r="4033" b="6946"/>
          <a:stretch/>
        </p:blipFill>
        <p:spPr bwMode="auto">
          <a:xfrm>
            <a:off x="6588224" y="123478"/>
            <a:ext cx="2433664" cy="169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Elipse"/>
          <p:cNvSpPr/>
          <p:nvPr/>
        </p:nvSpPr>
        <p:spPr>
          <a:xfrm>
            <a:off x="1331640" y="3723878"/>
            <a:ext cx="5112568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prstClr val="white"/>
                </a:solidFill>
              </a:rPr>
              <a:t>Adverbs</a:t>
            </a:r>
            <a:r>
              <a:rPr lang="es-ES" dirty="0" smtClean="0">
                <a:solidFill>
                  <a:prstClr val="white"/>
                </a:solidFill>
              </a:rPr>
              <a:t> of </a:t>
            </a:r>
            <a:r>
              <a:rPr lang="es-ES" dirty="0" err="1" smtClean="0">
                <a:solidFill>
                  <a:prstClr val="white"/>
                </a:solidFill>
              </a:rPr>
              <a:t>intensity</a:t>
            </a:r>
            <a:r>
              <a:rPr lang="es-ES" dirty="0" smtClean="0">
                <a:solidFill>
                  <a:prstClr val="white"/>
                </a:solidFill>
              </a:rPr>
              <a:t> are </a:t>
            </a:r>
            <a:r>
              <a:rPr lang="es-ES" dirty="0" err="1" smtClean="0">
                <a:solidFill>
                  <a:prstClr val="white"/>
                </a:solidFill>
              </a:rPr>
              <a:t>used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to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emphasize</a:t>
            </a:r>
            <a:r>
              <a:rPr lang="es-ES" dirty="0" smtClean="0">
                <a:solidFill>
                  <a:prstClr val="white"/>
                </a:solidFill>
              </a:rPr>
              <a:t> </a:t>
            </a:r>
            <a:r>
              <a:rPr lang="es-ES" dirty="0" err="1" smtClean="0">
                <a:solidFill>
                  <a:prstClr val="white"/>
                </a:solidFill>
              </a:rPr>
              <a:t>effects</a:t>
            </a:r>
            <a:endParaRPr lang="es-E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755576" y="987574"/>
            <a:ext cx="5678778" cy="3479528"/>
          </a:xfrm>
        </p:spPr>
        <p:txBody>
          <a:bodyPr>
            <a:normAutofit/>
          </a:bodyPr>
          <a:lstStyle/>
          <a:p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exposers</a:t>
            </a:r>
            <a:r>
              <a:rPr lang="es-ES" sz="1800" dirty="0" smtClean="0"/>
              <a:t> </a:t>
            </a:r>
            <a:r>
              <a:rPr lang="es-ES" sz="1800" dirty="0" err="1" smtClean="0"/>
              <a:t>were</a:t>
            </a:r>
            <a:r>
              <a:rPr lang="es-ES" sz="1800" dirty="0" smtClean="0"/>
              <a:t> </a:t>
            </a:r>
            <a:r>
              <a:rPr lang="es-ES" sz="1800" dirty="0" err="1" smtClean="0"/>
              <a:t>seriously</a:t>
            </a:r>
            <a:r>
              <a:rPr lang="es-ES" sz="1800" dirty="0" smtClean="0"/>
              <a:t> </a:t>
            </a:r>
            <a:r>
              <a:rPr lang="es-ES" sz="1800" dirty="0" err="1" smtClean="0"/>
              <a:t>questioned</a:t>
            </a:r>
            <a:r>
              <a:rPr lang="es-ES" sz="1800" dirty="0" smtClean="0"/>
              <a:t> </a:t>
            </a:r>
            <a:r>
              <a:rPr lang="es-ES" sz="1800" dirty="0" err="1" smtClean="0"/>
              <a:t>after</a:t>
            </a:r>
            <a:r>
              <a:rPr lang="es-ES" sz="1800" dirty="0" smtClean="0"/>
              <a:t> </a:t>
            </a:r>
            <a:r>
              <a:rPr lang="es-ES" sz="1800" dirty="0" err="1" smtClean="0"/>
              <a:t>their</a:t>
            </a:r>
            <a:r>
              <a:rPr lang="es-ES" sz="1800" dirty="0" smtClean="0"/>
              <a:t> </a:t>
            </a:r>
            <a:r>
              <a:rPr lang="es-ES" sz="1800" dirty="0" err="1" smtClean="0"/>
              <a:t>presentation</a:t>
            </a:r>
            <a:r>
              <a:rPr lang="es-ES" sz="1800" dirty="0" smtClean="0"/>
              <a:t> 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public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questioned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exposers</a:t>
            </a:r>
            <a:r>
              <a:rPr lang="es-ES" sz="1800" dirty="0" smtClean="0">
                <a:solidFill>
                  <a:srgbClr val="FF0000"/>
                </a:solidFill>
              </a:rPr>
              <a:t>, </a:t>
            </a:r>
            <a:r>
              <a:rPr lang="es-ES" sz="1800" dirty="0" err="1" smtClean="0">
                <a:solidFill>
                  <a:srgbClr val="FF0000"/>
                </a:solidFill>
              </a:rPr>
              <a:t>but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we</a:t>
            </a:r>
            <a:r>
              <a:rPr lang="es-ES" sz="1800" dirty="0" smtClean="0">
                <a:solidFill>
                  <a:srgbClr val="FF0000"/>
                </a:solidFill>
              </a:rPr>
              <a:t> do </a:t>
            </a:r>
            <a:r>
              <a:rPr lang="es-ES" sz="1800" dirty="0" err="1" smtClean="0">
                <a:solidFill>
                  <a:srgbClr val="FF0000"/>
                </a:solidFill>
              </a:rPr>
              <a:t>not</a:t>
            </a:r>
            <a:r>
              <a:rPr lang="es-ES" sz="1800" dirty="0" smtClean="0">
                <a:solidFill>
                  <a:srgbClr val="FF0000"/>
                </a:solidFill>
              </a:rPr>
              <a:t> 	</a:t>
            </a:r>
            <a:r>
              <a:rPr lang="es-ES" sz="1800" dirty="0" err="1" smtClean="0">
                <a:solidFill>
                  <a:srgbClr val="FF0000"/>
                </a:solidFill>
              </a:rPr>
              <a:t>mention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them</a:t>
            </a:r>
            <a:r>
              <a:rPr lang="es-ES" sz="1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/>
          </a:p>
          <a:p>
            <a:r>
              <a:rPr lang="es-ES" sz="1800" dirty="0" smtClean="0"/>
              <a:t>Machu Picchu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built</a:t>
            </a:r>
            <a:r>
              <a:rPr lang="es-ES" sz="1800" dirty="0" smtClean="0"/>
              <a:t> </a:t>
            </a:r>
            <a:r>
              <a:rPr lang="es-ES" sz="1800" dirty="0" err="1" smtClean="0"/>
              <a:t>by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Incas </a:t>
            </a:r>
            <a:r>
              <a:rPr lang="es-ES" sz="1800" dirty="0" err="1" smtClean="0"/>
              <a:t>thousand</a:t>
            </a:r>
            <a:r>
              <a:rPr lang="es-ES" sz="1800" dirty="0" smtClean="0"/>
              <a:t> </a:t>
            </a:r>
            <a:r>
              <a:rPr lang="es-ES" sz="1800" dirty="0" err="1" smtClean="0"/>
              <a:t>years</a:t>
            </a:r>
            <a:r>
              <a:rPr lang="es-ES" sz="1800" dirty="0" smtClean="0"/>
              <a:t> ago.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Incas </a:t>
            </a:r>
            <a:r>
              <a:rPr lang="es-ES" sz="1800" dirty="0" err="1" smtClean="0">
                <a:solidFill>
                  <a:srgbClr val="FF0000"/>
                </a:solidFill>
              </a:rPr>
              <a:t>bulit</a:t>
            </a:r>
            <a:r>
              <a:rPr lang="es-ES" sz="1800" dirty="0" smtClean="0">
                <a:solidFill>
                  <a:srgbClr val="FF0000"/>
                </a:solidFill>
              </a:rPr>
              <a:t> Machu Picchu, </a:t>
            </a:r>
            <a:r>
              <a:rPr lang="es-ES" sz="1800" dirty="0" err="1" smtClean="0">
                <a:solidFill>
                  <a:srgbClr val="FF0000"/>
                </a:solidFill>
              </a:rPr>
              <a:t>but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focus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is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on</a:t>
            </a:r>
            <a:r>
              <a:rPr lang="es-ES" sz="1800" dirty="0" smtClean="0">
                <a:solidFill>
                  <a:srgbClr val="FF0000"/>
                </a:solidFill>
              </a:rPr>
              <a:t> 	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city</a:t>
            </a:r>
            <a:r>
              <a:rPr lang="es-ES" sz="1800" dirty="0" smtClean="0">
                <a:solidFill>
                  <a:srgbClr val="FF0000"/>
                </a:solidFill>
              </a:rPr>
              <a:t>, </a:t>
            </a:r>
            <a:r>
              <a:rPr lang="es-ES" sz="1800" dirty="0" err="1" smtClean="0">
                <a:solidFill>
                  <a:srgbClr val="FF0000"/>
                </a:solidFill>
              </a:rPr>
              <a:t>not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the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builders</a:t>
            </a:r>
            <a:endParaRPr lang="es-ES" sz="1800" dirty="0" smtClean="0">
              <a:solidFill>
                <a:srgbClr val="FF0000"/>
              </a:solidFill>
            </a:endParaRPr>
          </a:p>
          <a:p>
            <a:endParaRPr lang="es-ES" sz="1800" dirty="0"/>
          </a:p>
          <a:p>
            <a:pPr marL="0" indent="0">
              <a:buNone/>
            </a:pPr>
            <a:r>
              <a:rPr lang="es-ES" sz="1800" dirty="0" smtClean="0"/>
              <a:t>	</a:t>
            </a:r>
            <a:endParaRPr lang="es-ES" sz="1800" dirty="0"/>
          </a:p>
        </p:txBody>
      </p:sp>
      <p:sp>
        <p:nvSpPr>
          <p:cNvPr id="3" name="2 Rectángulo redondeado"/>
          <p:cNvSpPr/>
          <p:nvPr/>
        </p:nvSpPr>
        <p:spPr>
          <a:xfrm>
            <a:off x="1331640" y="3703340"/>
            <a:ext cx="4896544" cy="81262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passive</a:t>
            </a:r>
            <a:r>
              <a:rPr lang="es-ES" sz="1600" dirty="0" smtClean="0"/>
              <a:t> </a:t>
            </a:r>
            <a:r>
              <a:rPr lang="es-ES" sz="1600" dirty="0" err="1" smtClean="0"/>
              <a:t>voice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not</a:t>
            </a:r>
            <a:r>
              <a:rPr lang="es-ES" sz="1600" dirty="0" smtClean="0"/>
              <a:t> a </a:t>
            </a:r>
            <a:r>
              <a:rPr lang="es-ES" sz="1600" dirty="0" err="1" smtClean="0"/>
              <a:t>change</a:t>
            </a:r>
            <a:r>
              <a:rPr lang="es-ES" sz="1600" dirty="0" smtClean="0"/>
              <a:t> of position. </a:t>
            </a:r>
            <a:r>
              <a:rPr lang="es-ES" sz="1600" dirty="0" err="1" smtClean="0"/>
              <a:t>It</a:t>
            </a:r>
            <a:r>
              <a:rPr lang="es-ES" sz="1600" dirty="0" smtClean="0"/>
              <a:t> </a:t>
            </a:r>
            <a:r>
              <a:rPr lang="es-ES" sz="1600" dirty="0" err="1" smtClean="0"/>
              <a:t>only</a:t>
            </a:r>
            <a:r>
              <a:rPr lang="es-ES" sz="1600" dirty="0" smtClean="0"/>
              <a:t> </a:t>
            </a:r>
            <a:r>
              <a:rPr lang="es-ES" sz="1600" dirty="0" err="1" smtClean="0"/>
              <a:t>changes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focus</a:t>
            </a:r>
            <a:r>
              <a:rPr lang="es-ES" sz="1600" dirty="0" smtClean="0"/>
              <a:t> </a:t>
            </a:r>
            <a:r>
              <a:rPr lang="es-ES" sz="1600" dirty="0" err="1" smtClean="0"/>
              <a:t>over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object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give</a:t>
            </a:r>
            <a:r>
              <a:rPr lang="es-ES" sz="1600" dirty="0" smtClean="0"/>
              <a:t> </a:t>
            </a:r>
            <a:r>
              <a:rPr lang="es-ES" sz="1600" dirty="0" err="1" smtClean="0"/>
              <a:t>it</a:t>
            </a:r>
            <a:r>
              <a:rPr lang="es-ES" sz="1600" dirty="0" smtClean="0"/>
              <a:t> </a:t>
            </a:r>
            <a:r>
              <a:rPr lang="es-ES" sz="1600" dirty="0" err="1" smtClean="0"/>
              <a:t>importance</a:t>
            </a:r>
            <a:endParaRPr lang="es-ES" sz="16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5486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224</Words>
  <Application>Microsoft Office PowerPoint</Application>
  <PresentationFormat>Presentación en pantalla (16:9)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Unit 12 – B  Simple past passive + by + agent </vt:lpstr>
      <vt:lpstr>When to use passive?</vt:lpstr>
      <vt:lpstr>Using by</vt:lpstr>
      <vt:lpstr>Adverbs with the passive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136</cp:revision>
  <dcterms:created xsi:type="dcterms:W3CDTF">2015-02-13T23:43:15Z</dcterms:created>
  <dcterms:modified xsi:type="dcterms:W3CDTF">2017-12-07T16:59:47Z</dcterms:modified>
</cp:coreProperties>
</file>