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58" r:id="rId23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94660"/>
  </p:normalViewPr>
  <p:slideViewPr>
    <p:cSldViewPr>
      <p:cViewPr varScale="1">
        <p:scale>
          <a:sx n="97" d="100"/>
          <a:sy n="97" d="100"/>
        </p:scale>
        <p:origin x="62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26/07/2016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BB2DB-AB36-46D2-8DED-5639670135A4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450F7-309A-4272-AF44-9AE00730A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176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C37D-3585-4917-A520-C8022B317865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257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C37D-3585-4917-A520-C8022B317865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884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C37D-3585-4917-A520-C8022B317865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693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C37D-3585-4917-A520-C8022B317865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48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C37D-3585-4917-A520-C8022B317865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808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22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589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93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389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622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11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437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763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18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29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00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9552" y="483518"/>
            <a:ext cx="505090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851670"/>
            <a:ext cx="813690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26/07/2016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760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3724276" y="3530618"/>
            <a:ext cx="5419724" cy="605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 smtClean="0"/>
              <a:t>Giselle Mora </a:t>
            </a:r>
            <a:r>
              <a:rPr lang="es-ES" sz="2400" b="1" dirty="0" err="1" smtClean="0"/>
              <a:t>Velit</a:t>
            </a:r>
            <a:endParaRPr lang="es-ES" sz="2400" b="1" dirty="0"/>
          </a:p>
        </p:txBody>
      </p:sp>
      <p:sp>
        <p:nvSpPr>
          <p:cNvPr id="5" name="Rectángulo 3"/>
          <p:cNvSpPr/>
          <p:nvPr/>
        </p:nvSpPr>
        <p:spPr>
          <a:xfrm>
            <a:off x="3519817" y="1393216"/>
            <a:ext cx="5652119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The</a:t>
            </a:r>
            <a:r>
              <a:rPr lang="es-ES" sz="4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s-ES" sz="48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verb</a:t>
            </a:r>
            <a:r>
              <a:rPr lang="es-ES" sz="4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</a:rPr>
              <a:t> “to be”</a:t>
            </a:r>
          </a:p>
        </p:txBody>
      </p:sp>
      <p:sp>
        <p:nvSpPr>
          <p:cNvPr id="6" name="Rectángulo 4"/>
          <p:cNvSpPr/>
          <p:nvPr/>
        </p:nvSpPr>
        <p:spPr>
          <a:xfrm>
            <a:off x="3519818" y="411510"/>
            <a:ext cx="5624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Unit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1: </a:t>
            </a:r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All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about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y</a:t>
            </a:r>
            <a:r>
              <a:rPr lang="es-E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ou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3724276" y="2453338"/>
            <a:ext cx="54197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I, </a:t>
            </a:r>
            <a:r>
              <a:rPr lang="es-ES" sz="48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es-ES" sz="4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s-ES" sz="48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we</a:t>
            </a:r>
            <a:endParaRPr lang="es-ES" sz="4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653"/>
            <a:ext cx="9144000" cy="857250"/>
          </a:xfrm>
        </p:spPr>
        <p:txBody>
          <a:bodyPr>
            <a:noAutofit/>
          </a:bodyPr>
          <a:lstStyle/>
          <a:p>
            <a:r>
              <a:rPr lang="es-PE" sz="3200" dirty="0" smtClean="0"/>
              <a:t>Use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picture</a:t>
            </a:r>
            <a:r>
              <a:rPr lang="es-PE" sz="3200" dirty="0" smtClean="0"/>
              <a:t> and </a:t>
            </a:r>
            <a:r>
              <a:rPr lang="es-PE" sz="3200" dirty="0" err="1" smtClean="0"/>
              <a:t>write</a:t>
            </a:r>
            <a:r>
              <a:rPr lang="es-PE" sz="3200" dirty="0" smtClean="0"/>
              <a:t> </a:t>
            </a:r>
            <a:r>
              <a:rPr lang="es-PE" sz="3200" dirty="0" err="1" smtClean="0"/>
              <a:t>sentences</a:t>
            </a:r>
            <a:r>
              <a:rPr lang="es-PE" sz="3200" dirty="0" smtClean="0"/>
              <a:t> </a:t>
            </a:r>
            <a:r>
              <a:rPr lang="es-PE" sz="3200" dirty="0" err="1" smtClean="0"/>
              <a:t>with</a:t>
            </a:r>
            <a:r>
              <a:rPr lang="es-PE" sz="3200" dirty="0" smtClean="0"/>
              <a:t> BE</a:t>
            </a:r>
            <a:endParaRPr lang="es-PE" sz="3200" dirty="0"/>
          </a:p>
        </p:txBody>
      </p:sp>
      <p:sp>
        <p:nvSpPr>
          <p:cNvPr id="5" name="Rectángulo 4"/>
          <p:cNvSpPr/>
          <p:nvPr/>
        </p:nvSpPr>
        <p:spPr>
          <a:xfrm>
            <a:off x="1937644" y="987574"/>
            <a:ext cx="59213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sad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/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doctors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/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under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the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bed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116973"/>
            <a:ext cx="2891199" cy="150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33331" y="3852117"/>
            <a:ext cx="84572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I…………  	    </a:t>
            </a:r>
            <a:r>
              <a:rPr lang="es-E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</a:t>
            </a:r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..………………        </a:t>
            </a:r>
            <a:r>
              <a:rPr lang="es-E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……………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0838" y="3844237"/>
            <a:ext cx="1604927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´</a:t>
            </a:r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 </a:t>
            </a:r>
            <a:r>
              <a:rPr lang="es-E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sad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21786" y="3913671"/>
            <a:ext cx="2821577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´re </a:t>
            </a:r>
            <a:r>
              <a:rPr lang="es-E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under</a:t>
            </a:r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</a:t>
            </a:r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bed</a:t>
            </a:r>
            <a:endParaRPr lang="es-E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730719" y="3848892"/>
            <a:ext cx="225645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´re </a:t>
            </a:r>
            <a:r>
              <a:rPr lang="es-E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doctors</a:t>
            </a:r>
            <a:endParaRPr lang="es-E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9400" r="6600" b="17801"/>
          <a:stretch/>
        </p:blipFill>
        <p:spPr>
          <a:xfrm>
            <a:off x="6258373" y="1775703"/>
            <a:ext cx="2232248" cy="19346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62600" r="67850"/>
          <a:stretch/>
        </p:blipFill>
        <p:spPr>
          <a:xfrm>
            <a:off x="323528" y="1995686"/>
            <a:ext cx="1398834" cy="16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04413" y="1563638"/>
            <a:ext cx="580490" cy="1633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 smtClean="0"/>
              <a:t>FORM</a:t>
            </a:r>
            <a:endParaRPr lang="es-PE" sz="3200" dirty="0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629587"/>
              </p:ext>
            </p:extLst>
          </p:nvPr>
        </p:nvGraphicFramePr>
        <p:xfrm>
          <a:off x="1691680" y="772284"/>
          <a:ext cx="6840759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1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469"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/>
                        <a:t>SUBJECT PRONOUN</a:t>
                      </a:r>
                      <a:endParaRPr lang="es-P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dirty="0" smtClean="0"/>
                        <a:t>VERB BE +</a:t>
                      </a:r>
                      <a:r>
                        <a:rPr lang="es-PE" sz="2000" b="1" baseline="0" dirty="0" smtClean="0"/>
                        <a:t> NOT</a:t>
                      </a:r>
                      <a:endParaRPr lang="es-PE" sz="2000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b="1" dirty="0" smtClean="0"/>
                        <a:t>CONTRACTIONS (´)</a:t>
                      </a:r>
                      <a:endParaRPr lang="es-PE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s-PE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002060"/>
                          </a:solidFill>
                        </a:rPr>
                        <a:t>AM NOT</a:t>
                      </a:r>
                      <a:endParaRPr lang="es-PE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7030A0"/>
                          </a:solidFill>
                        </a:rPr>
                        <a:t>I’M NOT</a:t>
                      </a:r>
                      <a:endParaRPr lang="es-PE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</a:t>
                      </a:r>
                      <a:endParaRPr lang="es-PE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YOU</a:t>
                      </a:r>
                      <a:endParaRPr lang="es-PE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002060"/>
                          </a:solidFill>
                        </a:rPr>
                        <a:t>ARE NOT</a:t>
                      </a:r>
                      <a:endParaRPr lang="es-PE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7030A0"/>
                          </a:solidFill>
                        </a:rPr>
                        <a:t>YOU’RE NOT</a:t>
                      </a:r>
                      <a:endParaRPr lang="es-PE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YOU</a:t>
                      </a:r>
                      <a:r>
                        <a:rPr lang="es-PE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</a:t>
                      </a: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REN’T</a:t>
                      </a:r>
                      <a:endParaRPr lang="es-PE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WE</a:t>
                      </a:r>
                      <a:endParaRPr lang="es-PE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002060"/>
                          </a:solidFill>
                        </a:rPr>
                        <a:t>ARE NOT</a:t>
                      </a:r>
                      <a:endParaRPr lang="es-PE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7030A0"/>
                          </a:solidFill>
                        </a:rPr>
                        <a:t>WE’RE NOT</a:t>
                      </a:r>
                      <a:endParaRPr lang="es-PE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WE</a:t>
                      </a:r>
                      <a:r>
                        <a:rPr lang="es-PE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</a:t>
                      </a: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REN’T</a:t>
                      </a:r>
                      <a:endParaRPr lang="es-PE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YOU</a:t>
                      </a:r>
                      <a:endParaRPr lang="es-PE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002060"/>
                          </a:solidFill>
                        </a:rPr>
                        <a:t>ARE NOT</a:t>
                      </a:r>
                      <a:endParaRPr lang="es-PE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7030A0"/>
                          </a:solidFill>
                        </a:rPr>
                        <a:t>YOU’RE NOT</a:t>
                      </a:r>
                      <a:endParaRPr lang="es-PE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YOU</a:t>
                      </a:r>
                      <a:r>
                        <a:rPr lang="es-PE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</a:t>
                      </a: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REN’T</a:t>
                      </a:r>
                      <a:endParaRPr lang="es-PE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FF0000"/>
                          </a:solidFill>
                        </a:rPr>
                        <a:t>THEY</a:t>
                      </a:r>
                      <a:endParaRPr lang="es-PE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002060"/>
                          </a:solidFill>
                        </a:rPr>
                        <a:t>ARE NOT</a:t>
                      </a:r>
                      <a:endParaRPr lang="es-PE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rgbClr val="7030A0"/>
                          </a:solidFill>
                        </a:rPr>
                        <a:t>THEY’RE NOT</a:t>
                      </a:r>
                      <a:endParaRPr lang="es-PE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THEY</a:t>
                      </a:r>
                      <a:r>
                        <a:rPr lang="es-PE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</a:t>
                      </a:r>
                      <a:r>
                        <a:rPr lang="es-PE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REN’T</a:t>
                      </a:r>
                      <a:endParaRPr lang="es-PE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1403648" y="0"/>
            <a:ext cx="0" cy="51435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0" y="0"/>
            <a:ext cx="9144000" cy="772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tx2"/>
                </a:solidFill>
              </a:rPr>
              <a:t>NEGATIVE</a:t>
            </a:r>
            <a:endParaRPr lang="es-PE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71135"/>
              </p:ext>
            </p:extLst>
          </p:nvPr>
        </p:nvGraphicFramePr>
        <p:xfrm>
          <a:off x="671944" y="42641"/>
          <a:ext cx="7622787" cy="482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435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AFFIRMATIVE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NEGATIVE CONTRACTION WITH BE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SUBJECT+</a:t>
                      </a:r>
                      <a:r>
                        <a:rPr lang="es-PE" baseline="0" dirty="0" smtClean="0"/>
                        <a:t> BE+ NOT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553">
                <a:tc>
                  <a:txBody>
                    <a:bodyPr/>
                    <a:lstStyle/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solidFill>
                            <a:srgbClr val="00B050"/>
                          </a:solidFill>
                        </a:rPr>
                        <a:t>-----------</a:t>
                      </a:r>
                      <a:endParaRPr lang="es-PE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 err="1" smtClean="0"/>
                        <a:t>I’m</a:t>
                      </a:r>
                      <a:r>
                        <a:rPr lang="es-PE" sz="2400" dirty="0" smtClean="0"/>
                        <a:t> </a:t>
                      </a:r>
                      <a:r>
                        <a:rPr lang="es-PE" sz="2400" dirty="0" err="1" smtClean="0"/>
                        <a:t>not</a:t>
                      </a:r>
                      <a:r>
                        <a:rPr lang="es-PE" sz="2400" dirty="0" smtClean="0"/>
                        <a:t> a nurse</a:t>
                      </a:r>
                    </a:p>
                    <a:p>
                      <a:pPr algn="ctr"/>
                      <a:endParaRPr lang="es-P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err="1" smtClean="0">
                          <a:solidFill>
                            <a:srgbClr val="00B050"/>
                          </a:solidFill>
                        </a:rPr>
                        <a:t>You</a:t>
                      </a:r>
                      <a:r>
                        <a:rPr lang="es-PE" sz="24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s-PE" sz="2400" b="1" dirty="0" err="1" smtClean="0">
                          <a:solidFill>
                            <a:srgbClr val="00B050"/>
                          </a:solidFill>
                        </a:rPr>
                        <a:t>aren’t</a:t>
                      </a:r>
                      <a:r>
                        <a:rPr lang="es-PE" sz="24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s-PE" sz="2400" b="1" dirty="0" err="1" smtClean="0">
                          <a:solidFill>
                            <a:srgbClr val="00B050"/>
                          </a:solidFill>
                        </a:rPr>
                        <a:t>angry</a:t>
                      </a:r>
                      <a:endParaRPr lang="es-PE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2400" dirty="0" smtClean="0"/>
                    </a:p>
                    <a:p>
                      <a:pPr algn="ctr"/>
                      <a:r>
                        <a:rPr lang="es-PE" sz="2400" dirty="0" err="1" smtClean="0"/>
                        <a:t>You´re</a:t>
                      </a:r>
                      <a:r>
                        <a:rPr lang="es-PE" sz="2400" baseline="0" dirty="0" smtClean="0"/>
                        <a:t> </a:t>
                      </a:r>
                      <a:r>
                        <a:rPr lang="es-PE" sz="2400" baseline="0" dirty="0" err="1" smtClean="0"/>
                        <a:t>not</a:t>
                      </a:r>
                      <a:r>
                        <a:rPr lang="es-PE" sz="2400" baseline="0" dirty="0" smtClean="0"/>
                        <a:t> </a:t>
                      </a:r>
                      <a:r>
                        <a:rPr lang="es-PE" sz="2400" baseline="0" dirty="0" err="1" smtClean="0"/>
                        <a:t>angry</a:t>
                      </a:r>
                      <a:endParaRPr lang="es-PE" sz="2400" baseline="0" dirty="0" smtClean="0"/>
                    </a:p>
                    <a:p>
                      <a:pPr algn="ctr"/>
                      <a:endParaRPr lang="es-P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553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err="1" smtClean="0">
                          <a:solidFill>
                            <a:srgbClr val="00B050"/>
                          </a:solidFill>
                        </a:rPr>
                        <a:t>We</a:t>
                      </a:r>
                      <a:r>
                        <a:rPr lang="es-PE" sz="24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s-PE" sz="2400" b="1" dirty="0" err="1" smtClean="0">
                          <a:solidFill>
                            <a:srgbClr val="00B050"/>
                          </a:solidFill>
                        </a:rPr>
                        <a:t>aren’t</a:t>
                      </a:r>
                      <a:r>
                        <a:rPr lang="es-PE" sz="24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s-PE" sz="2400" b="1" dirty="0" err="1" smtClean="0">
                          <a:solidFill>
                            <a:srgbClr val="00B050"/>
                          </a:solidFill>
                        </a:rPr>
                        <a:t>from</a:t>
                      </a:r>
                      <a:r>
                        <a:rPr lang="es-PE" sz="2400" b="1" dirty="0" smtClean="0">
                          <a:solidFill>
                            <a:srgbClr val="00B050"/>
                          </a:solidFill>
                        </a:rPr>
                        <a:t> China</a:t>
                      </a:r>
                      <a:endParaRPr lang="es-PE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err="1" smtClean="0"/>
                        <a:t>We’re</a:t>
                      </a:r>
                      <a:r>
                        <a:rPr lang="es-PE" sz="2400" dirty="0" smtClean="0"/>
                        <a:t> </a:t>
                      </a:r>
                      <a:r>
                        <a:rPr lang="es-PE" sz="2400" dirty="0" err="1" smtClean="0"/>
                        <a:t>not</a:t>
                      </a:r>
                      <a:r>
                        <a:rPr lang="es-PE" sz="2400" baseline="0" dirty="0" smtClean="0"/>
                        <a:t> </a:t>
                      </a:r>
                      <a:r>
                        <a:rPr lang="es-PE" sz="2400" baseline="0" dirty="0" err="1" smtClean="0"/>
                        <a:t>from</a:t>
                      </a:r>
                      <a:r>
                        <a:rPr lang="es-PE" sz="2400" baseline="0" dirty="0" smtClean="0"/>
                        <a:t> China</a:t>
                      </a:r>
                      <a:endParaRPr lang="es-P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792" y="569372"/>
            <a:ext cx="3840208" cy="4494201"/>
          </a:xfrm>
        </p:spPr>
        <p:txBody>
          <a:bodyPr>
            <a:normAutofit/>
          </a:bodyPr>
          <a:lstStyle/>
          <a:p>
            <a:pPr algn="l"/>
            <a:r>
              <a:rPr lang="es-PE" sz="2000" dirty="0" err="1" smtClean="0">
                <a:solidFill>
                  <a:srgbClr val="C00000"/>
                </a:solidFill>
              </a:rPr>
              <a:t>I’m</a:t>
            </a:r>
            <a:r>
              <a:rPr lang="es-PE" sz="2000" dirty="0" smtClean="0">
                <a:solidFill>
                  <a:srgbClr val="C00000"/>
                </a:solidFill>
              </a:rPr>
              <a:t> a nurse</a:t>
            </a:r>
            <a:r>
              <a:rPr lang="es-PE" sz="2000" dirty="0" smtClean="0"/>
              <a:t/>
            </a:r>
            <a:br>
              <a:rPr lang="es-PE" sz="2000" dirty="0" smtClean="0"/>
            </a:br>
            <a:r>
              <a:rPr lang="es-PE" sz="2000" dirty="0"/>
              <a:t/>
            </a:r>
            <a:br>
              <a:rPr lang="es-PE" sz="2000" dirty="0"/>
            </a:br>
            <a:r>
              <a:rPr lang="es-PE" sz="2000" dirty="0" smtClean="0"/>
              <a:t/>
            </a:r>
            <a:br>
              <a:rPr lang="es-PE" sz="2000" dirty="0" smtClean="0"/>
            </a:br>
            <a:r>
              <a:rPr lang="es-PE" sz="2000" dirty="0" smtClean="0"/>
              <a:t/>
            </a:r>
            <a:br>
              <a:rPr lang="es-PE" sz="2000" dirty="0" smtClean="0"/>
            </a:br>
            <a:r>
              <a:rPr lang="es-PE" sz="2000" dirty="0" err="1" smtClean="0">
                <a:solidFill>
                  <a:srgbClr val="C00000"/>
                </a:solidFill>
              </a:rPr>
              <a:t>You’re</a:t>
            </a:r>
            <a:r>
              <a:rPr lang="es-PE" sz="2000" dirty="0" smtClean="0">
                <a:solidFill>
                  <a:srgbClr val="C00000"/>
                </a:solidFill>
              </a:rPr>
              <a:t> </a:t>
            </a:r>
            <a:r>
              <a:rPr lang="es-PE" sz="2000" dirty="0" err="1" smtClean="0">
                <a:solidFill>
                  <a:srgbClr val="C00000"/>
                </a:solidFill>
              </a:rPr>
              <a:t>angry</a:t>
            </a:r>
            <a:r>
              <a:rPr lang="es-PE" sz="2000" dirty="0" smtClean="0"/>
              <a:t/>
            </a:r>
            <a:br>
              <a:rPr lang="es-PE" sz="2000" dirty="0" smtClean="0"/>
            </a:br>
            <a:r>
              <a:rPr lang="es-PE" sz="2000" dirty="0" smtClean="0"/>
              <a:t/>
            </a:r>
            <a:br>
              <a:rPr lang="es-PE" sz="2000" dirty="0" smtClean="0"/>
            </a:br>
            <a:r>
              <a:rPr lang="es-PE" sz="2000" dirty="0" smtClean="0"/>
              <a:t/>
            </a:r>
            <a:br>
              <a:rPr lang="es-PE" sz="2000" dirty="0" smtClean="0"/>
            </a:br>
            <a:r>
              <a:rPr lang="es-PE" sz="2000" dirty="0"/>
              <a:t/>
            </a:r>
            <a:br>
              <a:rPr lang="es-PE" sz="2000" dirty="0"/>
            </a:br>
            <a:r>
              <a:rPr lang="es-PE" sz="2000" dirty="0" err="1" smtClean="0">
                <a:solidFill>
                  <a:srgbClr val="C00000"/>
                </a:solidFill>
              </a:rPr>
              <a:t>We’re</a:t>
            </a:r>
            <a:r>
              <a:rPr lang="es-PE" sz="2000" dirty="0" smtClean="0">
                <a:solidFill>
                  <a:srgbClr val="C00000"/>
                </a:solidFill>
              </a:rPr>
              <a:t> </a:t>
            </a:r>
            <a:r>
              <a:rPr lang="es-PE" sz="2000" dirty="0" err="1" smtClean="0">
                <a:solidFill>
                  <a:srgbClr val="C00000"/>
                </a:solidFill>
              </a:rPr>
              <a:t>from</a:t>
            </a:r>
            <a:r>
              <a:rPr lang="es-PE" sz="2000" dirty="0" smtClean="0">
                <a:solidFill>
                  <a:srgbClr val="C00000"/>
                </a:solidFill>
              </a:rPr>
              <a:t> China</a:t>
            </a:r>
            <a:endParaRPr lang="es-PE" sz="2000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06" y="964938"/>
            <a:ext cx="828675" cy="1376363"/>
          </a:xfrm>
          <a:prstGeom prst="rect">
            <a:avLst/>
          </a:prstGeom>
        </p:spPr>
      </p:pic>
      <p:sp>
        <p:nvSpPr>
          <p:cNvPr id="5" name="Señal de prohibido 4"/>
          <p:cNvSpPr/>
          <p:nvPr/>
        </p:nvSpPr>
        <p:spPr>
          <a:xfrm>
            <a:off x="2949496" y="1254701"/>
            <a:ext cx="1071154" cy="851819"/>
          </a:xfrm>
          <a:prstGeom prst="noSmoking">
            <a:avLst>
              <a:gd name="adj" fmla="val 8891"/>
            </a:avLst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02" y="2357697"/>
            <a:ext cx="938485" cy="985624"/>
          </a:xfrm>
          <a:prstGeom prst="rect">
            <a:avLst/>
          </a:prstGeom>
        </p:spPr>
      </p:pic>
      <p:sp>
        <p:nvSpPr>
          <p:cNvPr id="8" name="Señal de prohibido 7"/>
          <p:cNvSpPr/>
          <p:nvPr/>
        </p:nvSpPr>
        <p:spPr>
          <a:xfrm>
            <a:off x="2941166" y="2398066"/>
            <a:ext cx="1071154" cy="909768"/>
          </a:xfrm>
          <a:prstGeom prst="noSmoking">
            <a:avLst>
              <a:gd name="adj" fmla="val 8891"/>
            </a:avLst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803" y="3818733"/>
            <a:ext cx="1330099" cy="996290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4444037" y="971822"/>
            <a:ext cx="1863871" cy="1134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redondeado 11"/>
          <p:cNvSpPr/>
          <p:nvPr/>
        </p:nvSpPr>
        <p:spPr>
          <a:xfrm>
            <a:off x="4471714" y="2420661"/>
            <a:ext cx="1784169" cy="1111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redondeado 12"/>
          <p:cNvSpPr/>
          <p:nvPr/>
        </p:nvSpPr>
        <p:spPr>
          <a:xfrm>
            <a:off x="4444037" y="3723543"/>
            <a:ext cx="1891987" cy="1134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redondeado 13"/>
          <p:cNvSpPr/>
          <p:nvPr/>
        </p:nvSpPr>
        <p:spPr>
          <a:xfrm>
            <a:off x="6542131" y="979531"/>
            <a:ext cx="1674334" cy="1134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redondeado 15"/>
          <p:cNvSpPr/>
          <p:nvPr/>
        </p:nvSpPr>
        <p:spPr>
          <a:xfrm>
            <a:off x="6504592" y="3717852"/>
            <a:ext cx="1679262" cy="1134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redondeado 11"/>
          <p:cNvSpPr/>
          <p:nvPr/>
        </p:nvSpPr>
        <p:spPr>
          <a:xfrm>
            <a:off x="6452138" y="2420660"/>
            <a:ext cx="1784169" cy="1111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Señal de prohibido 9"/>
          <p:cNvSpPr/>
          <p:nvPr/>
        </p:nvSpPr>
        <p:spPr>
          <a:xfrm>
            <a:off x="2922877" y="3723543"/>
            <a:ext cx="1171303" cy="991515"/>
          </a:xfrm>
          <a:prstGeom prst="noSmoking">
            <a:avLst>
              <a:gd name="adj" fmla="val 8891"/>
            </a:avLst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563638"/>
            <a:ext cx="522514" cy="1576596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FORM</a:t>
            </a:r>
            <a:endParaRPr lang="es-PE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1381488" y="0"/>
            <a:ext cx="0" cy="51435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0" y="3866"/>
            <a:ext cx="9144000" cy="77228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tx2"/>
                </a:solidFill>
              </a:rPr>
              <a:t>YES/NO QUESTIONS</a:t>
            </a:r>
            <a:endParaRPr lang="es-PE" sz="3200" b="1" dirty="0">
              <a:solidFill>
                <a:schemeClr val="tx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31640" y="817736"/>
            <a:ext cx="7530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err="1" smtClean="0">
                <a:ln w="0"/>
              </a:rPr>
              <a:t>The</a:t>
            </a:r>
            <a:r>
              <a:rPr lang="es-ES" sz="2800" dirty="0" smtClean="0">
                <a:ln w="0"/>
              </a:rPr>
              <a:t> </a:t>
            </a:r>
            <a:r>
              <a:rPr lang="es-ES" sz="2800" dirty="0" err="1" smtClean="0">
                <a:ln w="0"/>
              </a:rPr>
              <a:t>verb</a:t>
            </a:r>
            <a:r>
              <a:rPr lang="es-ES" sz="2800" b="1" dirty="0" smtClean="0">
                <a:ln w="0"/>
              </a:rPr>
              <a:t> Be </a:t>
            </a:r>
            <a:r>
              <a:rPr lang="es-ES" sz="2800" dirty="0" smtClean="0">
                <a:ln w="0"/>
              </a:rPr>
              <a:t>comes </a:t>
            </a:r>
            <a:r>
              <a:rPr lang="es-ES" sz="2800" dirty="0" err="1" smtClean="0">
                <a:ln w="0"/>
              </a:rPr>
              <a:t>before</a:t>
            </a:r>
            <a:r>
              <a:rPr lang="es-ES" sz="2800" dirty="0" smtClean="0">
                <a:ln w="0"/>
              </a:rPr>
              <a:t> </a:t>
            </a:r>
            <a:r>
              <a:rPr lang="es-ES" sz="2800" dirty="0" err="1" smtClean="0">
                <a:ln w="0"/>
              </a:rPr>
              <a:t>the</a:t>
            </a:r>
            <a:r>
              <a:rPr lang="es-ES" sz="2800" dirty="0" smtClean="0">
                <a:ln w="0"/>
              </a:rPr>
              <a:t> </a:t>
            </a:r>
            <a:r>
              <a:rPr lang="es-ES" sz="2800" dirty="0" err="1" smtClean="0">
                <a:ln w="0"/>
              </a:rPr>
              <a:t>subject</a:t>
            </a:r>
            <a:r>
              <a:rPr lang="es-ES" sz="2800" dirty="0" smtClean="0">
                <a:ln w="0"/>
              </a:rPr>
              <a:t> in </a:t>
            </a:r>
            <a:r>
              <a:rPr lang="es-ES" sz="2800" dirty="0" err="1" smtClean="0">
                <a:ln w="0"/>
              </a:rPr>
              <a:t>questions</a:t>
            </a:r>
            <a:endParaRPr lang="es-ES" sz="2800" b="0" cap="none" spc="0" dirty="0">
              <a:ln w="0"/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020" y="1813238"/>
            <a:ext cx="2896007" cy="220862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844012" y="3703366"/>
            <a:ext cx="4328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We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s-ES" sz="5400" b="1" dirty="0" err="1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young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.</a:t>
            </a:r>
            <a:endParaRPr lang="es-ES" sz="5400" b="1" cap="none" spc="0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394784"/>
            <a:ext cx="522514" cy="1872208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FORM</a:t>
            </a:r>
            <a:endParaRPr lang="es-PE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1403648" y="0"/>
            <a:ext cx="0" cy="51435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3347864" y="3424192"/>
            <a:ext cx="2996654" cy="132343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s-ES" sz="40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Yes, </a:t>
            </a:r>
            <a:r>
              <a:rPr lang="es-ES" sz="4000" b="0" cap="none" spc="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we</a:t>
            </a:r>
            <a:r>
              <a:rPr lang="es-ES" sz="40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are</a:t>
            </a:r>
          </a:p>
          <a:p>
            <a:r>
              <a:rPr lang="es-E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No, </a:t>
            </a:r>
            <a:r>
              <a:rPr lang="es-ES" sz="40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we</a:t>
            </a:r>
            <a:r>
              <a:rPr lang="es-E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0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aren’t</a:t>
            </a:r>
            <a:endParaRPr lang="es-ES" sz="40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0"/>
            <a:ext cx="9144000" cy="772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tx2"/>
                </a:solidFill>
              </a:rPr>
              <a:t>QUESTIONS</a:t>
            </a:r>
            <a:endParaRPr lang="es-PE" sz="3200" b="1" dirty="0">
              <a:solidFill>
                <a:schemeClr val="tx2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00" y="599491"/>
            <a:ext cx="2896007" cy="220862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488254" y="2441877"/>
            <a:ext cx="4450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s-ES" sz="5400" b="1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we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s-ES" sz="5400" b="1" dirty="0" err="1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young</a:t>
            </a:r>
            <a:r>
              <a:rPr lang="es-ES" sz="54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?</a:t>
            </a:r>
            <a:endParaRPr lang="es-ES" sz="5400" b="1" cap="none" spc="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Anillo 16"/>
          <p:cNvSpPr/>
          <p:nvPr/>
        </p:nvSpPr>
        <p:spPr>
          <a:xfrm>
            <a:off x="3173682" y="4002250"/>
            <a:ext cx="3315366" cy="862148"/>
          </a:xfrm>
          <a:prstGeom prst="donut">
            <a:avLst>
              <a:gd name="adj" fmla="val 639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6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915566"/>
            <a:ext cx="2627294" cy="188014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1491630"/>
            <a:ext cx="522514" cy="157733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FORM</a:t>
            </a:r>
            <a:endParaRPr lang="es-PE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1403648" y="0"/>
            <a:ext cx="0" cy="51435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0" y="0"/>
            <a:ext cx="9144000" cy="772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tx2"/>
                </a:solidFill>
              </a:rPr>
              <a:t>QUESTIONS</a:t>
            </a:r>
            <a:endParaRPr lang="es-PE" sz="3200" b="1" dirty="0">
              <a:solidFill>
                <a:schemeClr val="tx2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03848" y="3106804"/>
            <a:ext cx="3442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You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s-ES" sz="5400" b="1" dirty="0" err="1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fat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.</a:t>
            </a:r>
            <a:endParaRPr lang="es-ES" sz="5400" b="1" cap="none" spc="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25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93" y="691602"/>
            <a:ext cx="2627294" cy="188014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39552" y="1347614"/>
            <a:ext cx="522514" cy="1780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dirty="0" smtClean="0"/>
              <a:t>FORM</a:t>
            </a:r>
            <a:endParaRPr lang="es-PE" sz="36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1403648" y="0"/>
            <a:ext cx="0" cy="51435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0" y="0"/>
            <a:ext cx="9144000" cy="7722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tx2"/>
                </a:solidFill>
              </a:rPr>
              <a:t>QUESTIONS</a:t>
            </a:r>
            <a:endParaRPr lang="es-PE" sz="3200" b="1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24157" y="2571750"/>
            <a:ext cx="3675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s-ES" sz="5400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you</a:t>
            </a:r>
            <a:r>
              <a:rPr lang="es-ES" sz="5400" b="1" dirty="0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s-ES" sz="5400" b="1" dirty="0" err="1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fat</a:t>
            </a:r>
            <a:r>
              <a:rPr lang="es-ES" sz="54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?</a:t>
            </a:r>
            <a:endParaRPr lang="es-ES" sz="5400" b="1" cap="none" spc="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38070" y="3666078"/>
            <a:ext cx="2506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0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Yes, I am</a:t>
            </a:r>
          </a:p>
          <a:p>
            <a:r>
              <a:rPr lang="es-E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No, </a:t>
            </a:r>
            <a:r>
              <a:rPr lang="es-ES" sz="40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I’m</a:t>
            </a:r>
            <a:r>
              <a:rPr lang="es-E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0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not</a:t>
            </a:r>
            <a:endParaRPr lang="es-ES" sz="40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Anillo 9"/>
          <p:cNvSpPr/>
          <p:nvPr/>
        </p:nvSpPr>
        <p:spPr>
          <a:xfrm>
            <a:off x="3563888" y="3532256"/>
            <a:ext cx="3315366" cy="862148"/>
          </a:xfrm>
          <a:prstGeom prst="donut">
            <a:avLst>
              <a:gd name="adj" fmla="val 639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4498"/>
            <a:ext cx="9144000" cy="77228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tx2"/>
                </a:solidFill>
              </a:rPr>
              <a:t>QUESTIONS</a:t>
            </a:r>
            <a:endParaRPr lang="es-PE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58476"/>
              </p:ext>
            </p:extLst>
          </p:nvPr>
        </p:nvGraphicFramePr>
        <p:xfrm>
          <a:off x="1475656" y="1059582"/>
          <a:ext cx="6408712" cy="268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529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Am I…?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Yes, </a:t>
                      </a:r>
                      <a:r>
                        <a:rPr lang="es-ES" sz="2000" b="1" dirty="0" err="1" smtClean="0"/>
                        <a:t>you</a:t>
                      </a:r>
                      <a:r>
                        <a:rPr lang="es-ES" sz="2000" b="1" dirty="0" smtClean="0"/>
                        <a:t> 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No</a:t>
                      </a:r>
                      <a:r>
                        <a:rPr lang="es-ES" sz="2000" b="1" baseline="0" dirty="0" smtClean="0"/>
                        <a:t>, </a:t>
                      </a:r>
                      <a:r>
                        <a:rPr lang="es-ES" sz="2000" b="1" baseline="0" dirty="0" err="1" smtClean="0"/>
                        <a:t>you’re</a:t>
                      </a:r>
                      <a:r>
                        <a:rPr lang="es-ES" sz="2000" b="1" baseline="0" dirty="0" smtClean="0"/>
                        <a:t> </a:t>
                      </a:r>
                      <a:r>
                        <a:rPr lang="es-ES" sz="2000" b="1" baseline="0" dirty="0" err="1" smtClean="0"/>
                        <a:t>not</a:t>
                      </a:r>
                      <a:r>
                        <a:rPr lang="es-ES" sz="2000" b="1" baseline="0" dirty="0" smtClean="0"/>
                        <a:t>.</a:t>
                      </a:r>
                      <a:endParaRPr lang="es-E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Are </a:t>
                      </a:r>
                      <a:r>
                        <a:rPr lang="es-ES" sz="2000" dirty="0" err="1" smtClean="0"/>
                        <a:t>you</a:t>
                      </a:r>
                      <a:r>
                        <a:rPr lang="es-ES" sz="2000" dirty="0" smtClean="0"/>
                        <a:t>…?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Yes, I</a:t>
                      </a:r>
                      <a:r>
                        <a:rPr lang="es-ES" sz="2000" baseline="0" dirty="0" smtClean="0"/>
                        <a:t> am.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No,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I’m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not</a:t>
                      </a:r>
                      <a:r>
                        <a:rPr lang="es-ES" sz="2000" baseline="0" dirty="0" smtClean="0"/>
                        <a:t>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Are </a:t>
                      </a:r>
                      <a:r>
                        <a:rPr lang="es-ES" sz="2000" dirty="0" err="1" smtClean="0"/>
                        <a:t>we</a:t>
                      </a:r>
                      <a:r>
                        <a:rPr lang="es-ES" sz="2000" dirty="0" smtClean="0"/>
                        <a:t>…?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Yes, </a:t>
                      </a:r>
                      <a:r>
                        <a:rPr lang="es-ES" sz="2000" dirty="0" err="1" smtClean="0"/>
                        <a:t>we</a:t>
                      </a:r>
                      <a:r>
                        <a:rPr lang="es-ES" sz="2000" dirty="0" smtClean="0"/>
                        <a:t> are.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No, </a:t>
                      </a:r>
                      <a:r>
                        <a:rPr lang="es-ES" sz="2000" dirty="0" err="1" smtClean="0"/>
                        <a:t>we’re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not</a:t>
                      </a:r>
                      <a:r>
                        <a:rPr lang="es-ES" sz="2000" dirty="0" smtClean="0"/>
                        <a:t>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Are </a:t>
                      </a:r>
                      <a:r>
                        <a:rPr lang="es-ES" sz="2000" dirty="0" err="1" smtClean="0"/>
                        <a:t>you</a:t>
                      </a:r>
                      <a:r>
                        <a:rPr lang="es-ES" sz="2000" dirty="0" smtClean="0"/>
                        <a:t>…?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Yes, </a:t>
                      </a:r>
                      <a:r>
                        <a:rPr lang="es-ES" sz="2000" dirty="0" err="1" smtClean="0"/>
                        <a:t>you</a:t>
                      </a:r>
                      <a:r>
                        <a:rPr lang="es-ES" sz="2000" dirty="0" smtClean="0"/>
                        <a:t> are.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No, </a:t>
                      </a:r>
                      <a:r>
                        <a:rPr lang="es-ES" sz="2000" dirty="0" err="1" smtClean="0"/>
                        <a:t>you’re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not</a:t>
                      </a:r>
                      <a:r>
                        <a:rPr lang="es-ES" sz="2000" dirty="0" smtClean="0"/>
                        <a:t>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459"/>
            <a:ext cx="9144000" cy="532067"/>
          </a:xfrm>
        </p:spPr>
        <p:txBody>
          <a:bodyPr/>
          <a:lstStyle/>
          <a:p>
            <a:r>
              <a:rPr lang="es-PE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PRACTICE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555659"/>
            <a:ext cx="5265828" cy="3737610"/>
          </a:xfrm>
        </p:spPr>
        <p:txBody>
          <a:bodyPr>
            <a:noAutofit/>
          </a:bodyPr>
          <a:lstStyle/>
          <a:p>
            <a:pPr marL="514350" indent="-514350">
              <a:lnSpc>
                <a:spcPct val="300000"/>
              </a:lnSpc>
              <a:buFont typeface="+mj-lt"/>
              <a:buAutoNum type="arabicPeriod"/>
            </a:pPr>
            <a:r>
              <a:rPr lang="es-PE" sz="2400" dirty="0" err="1" smtClean="0">
                <a:solidFill>
                  <a:schemeClr val="tx2"/>
                </a:solidFill>
              </a:rPr>
              <a:t>I’m</a:t>
            </a:r>
            <a:r>
              <a:rPr lang="es-PE" sz="2400" dirty="0" smtClean="0">
                <a:solidFill>
                  <a:schemeClr val="tx2"/>
                </a:solidFill>
              </a:rPr>
              <a:t> a </a:t>
            </a:r>
            <a:r>
              <a:rPr lang="es-PE" sz="2400" dirty="0" err="1" smtClean="0">
                <a:solidFill>
                  <a:schemeClr val="tx2"/>
                </a:solidFill>
              </a:rPr>
              <a:t>firefighter</a:t>
            </a:r>
            <a:r>
              <a:rPr lang="es-PE" sz="2400" dirty="0" smtClean="0">
                <a:solidFill>
                  <a:schemeClr val="tx2"/>
                </a:solidFill>
              </a:rPr>
              <a:t>.</a:t>
            </a:r>
          </a:p>
          <a:p>
            <a:pPr marL="228600" indent="-228600">
              <a:lnSpc>
                <a:spcPct val="300000"/>
              </a:lnSpc>
              <a:buFont typeface="+mj-lt"/>
              <a:buAutoNum type="arabicPeriod"/>
            </a:pPr>
            <a:endParaRPr lang="es-PE" sz="800" dirty="0" smtClean="0">
              <a:solidFill>
                <a:schemeClr val="tx2"/>
              </a:solidFill>
            </a:endParaRPr>
          </a:p>
          <a:p>
            <a:pPr marL="514350" indent="-514350">
              <a:lnSpc>
                <a:spcPct val="300000"/>
              </a:lnSpc>
              <a:buFont typeface="+mj-lt"/>
              <a:buAutoNum type="arabicPeriod"/>
            </a:pPr>
            <a:r>
              <a:rPr lang="es-PE" sz="2400" dirty="0" err="1" smtClean="0">
                <a:solidFill>
                  <a:schemeClr val="tx2"/>
                </a:solidFill>
              </a:rPr>
              <a:t>You’re</a:t>
            </a:r>
            <a:r>
              <a:rPr lang="es-PE" sz="2400" dirty="0" smtClean="0">
                <a:solidFill>
                  <a:schemeClr val="tx2"/>
                </a:solidFill>
              </a:rPr>
              <a:t> </a:t>
            </a:r>
            <a:r>
              <a:rPr lang="es-PE" sz="2400" dirty="0" err="1" smtClean="0">
                <a:solidFill>
                  <a:schemeClr val="tx2"/>
                </a:solidFill>
              </a:rPr>
              <a:t>hungry</a:t>
            </a:r>
            <a:r>
              <a:rPr lang="es-PE" sz="2400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lnSpc>
                <a:spcPct val="300000"/>
              </a:lnSpc>
              <a:buFont typeface="+mj-lt"/>
              <a:buAutoNum type="arabicPeriod"/>
            </a:pPr>
            <a:endParaRPr lang="es-PE" sz="800" dirty="0" smtClean="0">
              <a:solidFill>
                <a:schemeClr val="tx2"/>
              </a:solidFill>
            </a:endParaRPr>
          </a:p>
          <a:p>
            <a:pPr marL="514350" indent="-514350">
              <a:lnSpc>
                <a:spcPct val="300000"/>
              </a:lnSpc>
              <a:buFont typeface="+mj-lt"/>
              <a:buAutoNum type="arabicPeriod"/>
            </a:pPr>
            <a:r>
              <a:rPr lang="es-PE" sz="2400" dirty="0" err="1" smtClean="0">
                <a:solidFill>
                  <a:schemeClr val="tx2"/>
                </a:solidFill>
              </a:rPr>
              <a:t>We’re</a:t>
            </a:r>
            <a:r>
              <a:rPr lang="es-PE" sz="2400" dirty="0" smtClean="0">
                <a:solidFill>
                  <a:schemeClr val="tx2"/>
                </a:solidFill>
              </a:rPr>
              <a:t> a </a:t>
            </a:r>
            <a:r>
              <a:rPr lang="es-PE" sz="2400" dirty="0" err="1" smtClean="0">
                <a:solidFill>
                  <a:schemeClr val="tx2"/>
                </a:solidFill>
              </a:rPr>
              <a:t>family</a:t>
            </a:r>
            <a:r>
              <a:rPr lang="es-PE" sz="2400" dirty="0" smtClean="0">
                <a:solidFill>
                  <a:schemeClr val="tx2"/>
                </a:solidFill>
              </a:rPr>
              <a:t>.</a:t>
            </a:r>
            <a:endParaRPr lang="es-PE" sz="2400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900950"/>
            <a:ext cx="1541270" cy="14113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73" y="3291830"/>
            <a:ext cx="2809875" cy="16287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1" y="519913"/>
            <a:ext cx="1532721" cy="14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375"/>
          </a:xfrm>
        </p:spPr>
        <p:txBody>
          <a:bodyPr/>
          <a:lstStyle/>
          <a:p>
            <a:r>
              <a:rPr lang="es-PE" b="1" dirty="0" smtClean="0">
                <a:solidFill>
                  <a:schemeClr val="tx2"/>
                </a:solidFill>
              </a:rPr>
              <a:t>PRACTICE</a:t>
            </a:r>
            <a:endParaRPr lang="es-PE" b="1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71358" y="630375"/>
            <a:ext cx="5265828" cy="37376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s-PE" dirty="0" smtClean="0">
                <a:solidFill>
                  <a:schemeClr val="tx2"/>
                </a:solidFill>
              </a:rPr>
              <a:t>Am I a </a:t>
            </a:r>
            <a:r>
              <a:rPr lang="es-PE" dirty="0" err="1" smtClean="0">
                <a:solidFill>
                  <a:schemeClr val="tx2"/>
                </a:solidFill>
              </a:rPr>
              <a:t>firefighter</a:t>
            </a:r>
            <a:r>
              <a:rPr lang="es-PE" dirty="0" smtClean="0">
                <a:solidFill>
                  <a:schemeClr val="tx2"/>
                </a:solidFill>
              </a:rPr>
              <a:t>?</a:t>
            </a:r>
            <a:endParaRPr lang="es-PE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es-PE" sz="1400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s-PE" dirty="0" smtClean="0">
                <a:solidFill>
                  <a:srgbClr val="0070C0"/>
                </a:solidFill>
              </a:rPr>
              <a:t>Are </a:t>
            </a:r>
            <a:r>
              <a:rPr lang="es-PE" dirty="0" err="1" smtClean="0">
                <a:solidFill>
                  <a:srgbClr val="0070C0"/>
                </a:solidFill>
              </a:rPr>
              <a:t>you</a:t>
            </a:r>
            <a:r>
              <a:rPr lang="es-PE" dirty="0" smtClean="0">
                <a:solidFill>
                  <a:srgbClr val="0070C0"/>
                </a:solidFill>
              </a:rPr>
              <a:t> </a:t>
            </a:r>
            <a:r>
              <a:rPr lang="es-PE" dirty="0" err="1" smtClean="0">
                <a:solidFill>
                  <a:srgbClr val="0070C0"/>
                </a:solidFill>
              </a:rPr>
              <a:t>hungry</a:t>
            </a:r>
            <a:r>
              <a:rPr lang="es-PE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es-PE" sz="1400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s-PE" dirty="0" smtClean="0">
                <a:solidFill>
                  <a:srgbClr val="0070C0"/>
                </a:solidFill>
              </a:rPr>
              <a:t>Are </a:t>
            </a:r>
            <a:r>
              <a:rPr lang="es-PE" dirty="0" err="1" smtClean="0">
                <a:solidFill>
                  <a:srgbClr val="0070C0"/>
                </a:solidFill>
              </a:rPr>
              <a:t>we</a:t>
            </a:r>
            <a:r>
              <a:rPr lang="es-PE" dirty="0" smtClean="0">
                <a:solidFill>
                  <a:srgbClr val="0070C0"/>
                </a:solidFill>
              </a:rPr>
              <a:t> a </a:t>
            </a:r>
            <a:r>
              <a:rPr lang="es-PE" dirty="0" err="1" smtClean="0">
                <a:solidFill>
                  <a:srgbClr val="0070C0"/>
                </a:solidFill>
              </a:rPr>
              <a:t>family</a:t>
            </a:r>
            <a:r>
              <a:rPr lang="es-PE" dirty="0" smtClean="0">
                <a:solidFill>
                  <a:srgbClr val="0070C0"/>
                </a:solidFill>
              </a:rPr>
              <a:t>?</a:t>
            </a:r>
            <a:endParaRPr lang="es-PE" dirty="0">
              <a:solidFill>
                <a:srgbClr val="0070C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18" y="2121233"/>
            <a:ext cx="1483586" cy="13585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94" y="3493001"/>
            <a:ext cx="2428195" cy="16287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250792" y="872283"/>
            <a:ext cx="21600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effectLst/>
              </a:rPr>
              <a:t>Yes, </a:t>
            </a:r>
            <a:r>
              <a:rPr lang="es-ES" sz="3200" b="0" cap="none" spc="0" dirty="0" err="1" smtClean="0">
                <a:ln w="0"/>
                <a:effectLst/>
              </a:rPr>
              <a:t>you</a:t>
            </a:r>
            <a:r>
              <a:rPr lang="es-ES" sz="3200" b="0" cap="none" spc="0" dirty="0" smtClean="0">
                <a:ln w="0"/>
                <a:effectLst/>
              </a:rPr>
              <a:t> are</a:t>
            </a:r>
            <a:endParaRPr lang="es-ES" sz="3200" b="0" cap="none" spc="0" dirty="0">
              <a:ln w="0"/>
              <a:effectLst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367105" y="2229693"/>
            <a:ext cx="20437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</a:rPr>
              <a:t>No, </a:t>
            </a:r>
            <a:r>
              <a:rPr lang="es-ES" sz="3200" dirty="0" err="1" smtClean="0">
                <a:ln w="0"/>
              </a:rPr>
              <a:t>I’m</a:t>
            </a:r>
            <a:r>
              <a:rPr lang="es-ES" sz="3200" dirty="0" smtClean="0">
                <a:ln w="0"/>
              </a:rPr>
              <a:t> </a:t>
            </a:r>
            <a:r>
              <a:rPr lang="es-ES" sz="3200" dirty="0" err="1" smtClean="0">
                <a:ln w="0"/>
              </a:rPr>
              <a:t>not</a:t>
            </a:r>
            <a:endParaRPr lang="es-ES" sz="3200" b="0" cap="none" spc="0" dirty="0">
              <a:ln w="0"/>
              <a:effectLst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502279" y="3579862"/>
            <a:ext cx="2039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effectLst/>
              </a:rPr>
              <a:t>Yes, </a:t>
            </a:r>
            <a:r>
              <a:rPr lang="es-ES" sz="3200" b="0" cap="none" spc="0" dirty="0" err="1" smtClean="0">
                <a:ln w="0"/>
                <a:effectLst/>
              </a:rPr>
              <a:t>we</a:t>
            </a:r>
            <a:r>
              <a:rPr lang="es-ES" sz="3200" b="0" cap="none" spc="0" dirty="0" smtClean="0">
                <a:ln w="0"/>
                <a:effectLst/>
              </a:rPr>
              <a:t> are</a:t>
            </a:r>
            <a:endParaRPr lang="es-ES" sz="3200" b="0" cap="none" spc="0" dirty="0">
              <a:ln w="0"/>
              <a:effectLst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275856" y="3422673"/>
            <a:ext cx="5868144" cy="176943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51" y="630375"/>
            <a:ext cx="1532721" cy="14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290945"/>
            <a:ext cx="9144000" cy="772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es-PE" b="1" dirty="0" err="1" smtClean="0"/>
              <a:t>Outline</a:t>
            </a:r>
            <a:r>
              <a:rPr lang="es-PE" b="1" dirty="0" smtClean="0"/>
              <a:t>: </a:t>
            </a:r>
            <a:r>
              <a:rPr lang="es-PE" b="1" dirty="0" err="1" smtClean="0"/>
              <a:t>Verb</a:t>
            </a:r>
            <a:r>
              <a:rPr lang="es-PE" b="1" dirty="0" smtClean="0"/>
              <a:t> Be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139702"/>
            <a:ext cx="2092215" cy="131468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s-PE" sz="2400" dirty="0" err="1" smtClean="0">
                <a:solidFill>
                  <a:srgbClr val="002060"/>
                </a:solidFill>
              </a:rPr>
              <a:t>Form</a:t>
            </a:r>
            <a:endParaRPr lang="es-PE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PE" sz="2400" dirty="0" err="1" smtClean="0">
                <a:solidFill>
                  <a:srgbClr val="002060"/>
                </a:solidFill>
              </a:rPr>
              <a:t>Meaning</a:t>
            </a:r>
            <a:endParaRPr lang="es-PE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PE" sz="2400" dirty="0" smtClean="0">
                <a:solidFill>
                  <a:srgbClr val="002060"/>
                </a:solidFill>
              </a:rPr>
              <a:t>Use</a:t>
            </a:r>
            <a:endParaRPr lang="es-PE" sz="2400" dirty="0">
              <a:solidFill>
                <a:srgbClr val="002060"/>
              </a:solidFill>
            </a:endParaRPr>
          </a:p>
        </p:txBody>
      </p:sp>
      <p:sp>
        <p:nvSpPr>
          <p:cNvPr id="4" name="Flecha arriba 3"/>
          <p:cNvSpPr/>
          <p:nvPr/>
        </p:nvSpPr>
        <p:spPr>
          <a:xfrm>
            <a:off x="2765030" y="1192478"/>
            <a:ext cx="1338349" cy="277645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E" dirty="0" smtClean="0"/>
              <a:t>AFFIRMATIVE</a:t>
            </a:r>
            <a:endParaRPr lang="es-PE" dirty="0"/>
          </a:p>
        </p:txBody>
      </p:sp>
      <p:sp>
        <p:nvSpPr>
          <p:cNvPr id="5" name="Flecha arriba 4"/>
          <p:cNvSpPr/>
          <p:nvPr/>
        </p:nvSpPr>
        <p:spPr>
          <a:xfrm>
            <a:off x="4577204" y="1192479"/>
            <a:ext cx="1338349" cy="2776451"/>
          </a:xfrm>
          <a:prstGeom prst="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E" dirty="0" smtClean="0"/>
              <a:t>NEGATIVE</a:t>
            </a:r>
            <a:endParaRPr lang="es-PE" dirty="0"/>
          </a:p>
        </p:txBody>
      </p:sp>
      <p:sp>
        <p:nvSpPr>
          <p:cNvPr id="6" name="Flecha arriba 5"/>
          <p:cNvSpPr/>
          <p:nvPr/>
        </p:nvSpPr>
        <p:spPr>
          <a:xfrm>
            <a:off x="6424016" y="1264973"/>
            <a:ext cx="1338349" cy="2776451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E" dirty="0" smtClean="0"/>
              <a:t>QUESTTIONS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32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384" y="768471"/>
            <a:ext cx="8229600" cy="66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400" dirty="0" smtClean="0"/>
              <a:t>WH-QUESTIONS ASK ABOUT INFORMATION</a:t>
            </a:r>
            <a:endParaRPr lang="es-PE" sz="2400" dirty="0"/>
          </a:p>
        </p:txBody>
      </p:sp>
      <p:sp>
        <p:nvSpPr>
          <p:cNvPr id="4" name="Rectángulo 3"/>
          <p:cNvSpPr/>
          <p:nvPr/>
        </p:nvSpPr>
        <p:spPr>
          <a:xfrm>
            <a:off x="-10894" y="10326"/>
            <a:ext cx="9144000" cy="772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PE" sz="3200" b="1" dirty="0">
                <a:solidFill>
                  <a:schemeClr val="tx2"/>
                </a:solidFill>
              </a:rPr>
              <a:t>WH-QUESTIONS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1260" y="791091"/>
            <a:ext cx="820184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What</a:t>
            </a:r>
            <a:r>
              <a:rPr lang="es-E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’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s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your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name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?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s-E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What’s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s-E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your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email </a:t>
            </a:r>
            <a:r>
              <a:rPr lang="es-E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address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What’s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your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phone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number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?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57115" y="1853901"/>
            <a:ext cx="3688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err="1" smtClean="0">
                <a:solidFill>
                  <a:srgbClr val="00B050"/>
                </a:solidFill>
              </a:rPr>
              <a:t>My</a:t>
            </a:r>
            <a:r>
              <a:rPr lang="es-PE" sz="2800" dirty="0" smtClean="0">
                <a:solidFill>
                  <a:srgbClr val="00B050"/>
                </a:solidFill>
              </a:rPr>
              <a:t> </a:t>
            </a:r>
            <a:r>
              <a:rPr lang="es-PE" sz="2800" dirty="0" err="1" smtClean="0">
                <a:solidFill>
                  <a:srgbClr val="00B050"/>
                </a:solidFill>
              </a:rPr>
              <a:t>name’s</a:t>
            </a:r>
            <a:r>
              <a:rPr lang="es-PE" sz="2800" dirty="0" smtClean="0">
                <a:solidFill>
                  <a:srgbClr val="00B050"/>
                </a:solidFill>
              </a:rPr>
              <a:t> Giselle Mora</a:t>
            </a:r>
            <a:endParaRPr lang="es-PE" sz="2800" dirty="0">
              <a:solidFill>
                <a:srgbClr val="00B05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57115" y="3215486"/>
            <a:ext cx="487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err="1" smtClean="0">
                <a:solidFill>
                  <a:srgbClr val="00B050"/>
                </a:solidFill>
              </a:rPr>
              <a:t>It’s</a:t>
            </a:r>
            <a:r>
              <a:rPr lang="es-PE" sz="2800" dirty="0" smtClean="0">
                <a:solidFill>
                  <a:srgbClr val="00B050"/>
                </a:solidFill>
              </a:rPr>
              <a:t> gmora@continental.edu.pe</a:t>
            </a:r>
            <a:endParaRPr lang="es-PE" sz="2800" dirty="0">
              <a:solidFill>
                <a:srgbClr val="00B0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57115" y="4215968"/>
            <a:ext cx="179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err="1" smtClean="0">
                <a:solidFill>
                  <a:srgbClr val="00B050"/>
                </a:solidFill>
              </a:rPr>
              <a:t>It’s</a:t>
            </a:r>
            <a:r>
              <a:rPr lang="es-PE" sz="2800" dirty="0" smtClean="0">
                <a:solidFill>
                  <a:srgbClr val="00B050"/>
                </a:solidFill>
              </a:rPr>
              <a:t> 238191</a:t>
            </a:r>
            <a:endParaRPr lang="es-PE" sz="2800" dirty="0">
              <a:solidFill>
                <a:srgbClr val="00B05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02471" y="3030820"/>
            <a:ext cx="4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at</a:t>
            </a:r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48957" y="3030820"/>
            <a:ext cx="60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err="1" smtClean="0"/>
              <a:t>dot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066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9554"/>
            <a:ext cx="9144000" cy="772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PE" sz="3200" b="1" dirty="0" smtClean="0">
                <a:solidFill>
                  <a:schemeClr val="tx2"/>
                </a:solidFill>
              </a:rPr>
              <a:t>PRACTICE</a:t>
            </a:r>
            <a:endParaRPr lang="es-PE" sz="3200" b="1" dirty="0">
              <a:solidFill>
                <a:schemeClr val="tx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9512" y="483518"/>
            <a:ext cx="820184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What</a:t>
            </a:r>
            <a:r>
              <a:rPr lang="es-E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’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s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your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name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?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s-E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What’s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s-E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your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email </a:t>
            </a:r>
            <a:r>
              <a:rPr lang="es-E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address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What’s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your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phone</a:t>
            </a:r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s-E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number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?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80436" y="1568155"/>
            <a:ext cx="368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err="1" smtClean="0">
                <a:solidFill>
                  <a:srgbClr val="00B050"/>
                </a:solidFill>
              </a:rPr>
              <a:t>My</a:t>
            </a:r>
            <a:r>
              <a:rPr lang="es-PE" sz="2800" dirty="0" smtClean="0">
                <a:solidFill>
                  <a:srgbClr val="00B050"/>
                </a:solidFill>
              </a:rPr>
              <a:t> </a:t>
            </a:r>
            <a:r>
              <a:rPr lang="es-PE" sz="2800" dirty="0" err="1" smtClean="0">
                <a:solidFill>
                  <a:srgbClr val="00B050"/>
                </a:solidFill>
              </a:rPr>
              <a:t>name’s</a:t>
            </a:r>
            <a:r>
              <a:rPr lang="es-PE" sz="2800" dirty="0" smtClean="0">
                <a:solidFill>
                  <a:srgbClr val="00B050"/>
                </a:solidFill>
              </a:rPr>
              <a:t> ………………….</a:t>
            </a:r>
            <a:endParaRPr lang="es-PE" sz="2800" dirty="0">
              <a:solidFill>
                <a:srgbClr val="00B0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0435" y="4083760"/>
            <a:ext cx="252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err="1" smtClean="0">
                <a:solidFill>
                  <a:srgbClr val="00B050"/>
                </a:solidFill>
              </a:rPr>
              <a:t>It’s</a:t>
            </a:r>
            <a:r>
              <a:rPr lang="es-PE" sz="2800" dirty="0" smtClean="0">
                <a:solidFill>
                  <a:srgbClr val="00B050"/>
                </a:solidFill>
              </a:rPr>
              <a:t> ………………….</a:t>
            </a:r>
            <a:endParaRPr lang="es-PE" sz="2800" dirty="0">
              <a:solidFill>
                <a:srgbClr val="00B05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80435" y="2918662"/>
            <a:ext cx="252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err="1" smtClean="0">
                <a:solidFill>
                  <a:srgbClr val="00B050"/>
                </a:solidFill>
              </a:rPr>
              <a:t>It’s</a:t>
            </a:r>
            <a:r>
              <a:rPr lang="es-PE" sz="2800" dirty="0" smtClean="0">
                <a:solidFill>
                  <a:srgbClr val="00B050"/>
                </a:solidFill>
              </a:rPr>
              <a:t> ………………….</a:t>
            </a:r>
            <a:endParaRPr lang="es-PE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69014"/>
            <a:ext cx="3912096" cy="31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26" y="290945"/>
            <a:ext cx="9144000" cy="772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318"/>
            <a:ext cx="9154126" cy="857250"/>
          </a:xfrm>
        </p:spPr>
        <p:txBody>
          <a:bodyPr/>
          <a:lstStyle/>
          <a:p>
            <a:r>
              <a:rPr lang="es-PE" b="1" dirty="0" err="1">
                <a:solidFill>
                  <a:schemeClr val="tx2"/>
                </a:solidFill>
              </a:rPr>
              <a:t>Subject</a:t>
            </a:r>
            <a:r>
              <a:rPr lang="es-PE" b="1" dirty="0">
                <a:solidFill>
                  <a:schemeClr val="tx2"/>
                </a:solidFill>
              </a:rPr>
              <a:t> </a:t>
            </a:r>
            <a:r>
              <a:rPr lang="es-PE" b="1" dirty="0" err="1">
                <a:solidFill>
                  <a:schemeClr val="tx2"/>
                </a:solidFill>
              </a:rPr>
              <a:t>pronouns</a:t>
            </a:r>
            <a:endParaRPr lang="es-PE" b="1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36158" b="1228"/>
          <a:stretch/>
        </p:blipFill>
        <p:spPr>
          <a:xfrm>
            <a:off x="2246812" y="1154886"/>
            <a:ext cx="5904411" cy="393962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46811" y="1136603"/>
            <a:ext cx="1515291" cy="19698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noFill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62103" y="1109056"/>
            <a:ext cx="2155371" cy="19698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99212" y="3216356"/>
            <a:ext cx="2368731" cy="18781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27626" y="3153937"/>
            <a:ext cx="3500845" cy="19698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06766" y="1200714"/>
            <a:ext cx="2386149" cy="19698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35279" y="3124700"/>
            <a:ext cx="2386149" cy="19698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21428" y="3124700"/>
            <a:ext cx="2081349" cy="91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 rot="5400000">
            <a:off x="3727268" y="4037248"/>
            <a:ext cx="2081349" cy="91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/>
        </p:nvSpPr>
        <p:spPr>
          <a:xfrm>
            <a:off x="2246812" y="3083547"/>
            <a:ext cx="3670662" cy="82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43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683" y="331698"/>
            <a:ext cx="8229600" cy="310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A: </a:t>
            </a:r>
            <a:r>
              <a:rPr lang="es-ES" dirty="0" err="1" smtClean="0">
                <a:solidFill>
                  <a:srgbClr val="002060"/>
                </a:solidFill>
              </a:rPr>
              <a:t>Good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morning</a:t>
            </a:r>
            <a:r>
              <a:rPr lang="es-ES" dirty="0" smtClean="0">
                <a:solidFill>
                  <a:srgbClr val="002060"/>
                </a:solidFill>
              </a:rPr>
              <a:t>. Are </a:t>
            </a:r>
            <a:r>
              <a:rPr lang="es-ES" dirty="0" err="1" smtClean="0">
                <a:solidFill>
                  <a:srgbClr val="002060"/>
                </a:solidFill>
              </a:rPr>
              <a:t>you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here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for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an</a:t>
            </a:r>
            <a:r>
              <a:rPr lang="es-ES" dirty="0" smtClean="0">
                <a:solidFill>
                  <a:srgbClr val="002060"/>
                </a:solidFill>
              </a:rPr>
              <a:t> English </a:t>
            </a:r>
            <a:r>
              <a:rPr lang="es-ES" dirty="0" err="1" smtClean="0">
                <a:solidFill>
                  <a:srgbClr val="002060"/>
                </a:solidFill>
              </a:rPr>
              <a:t>class</a:t>
            </a:r>
            <a:r>
              <a:rPr lang="es-ES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es-ES" dirty="0" smtClean="0"/>
              <a:t>B: Yes, I am. </a:t>
            </a:r>
            <a:r>
              <a:rPr lang="es-ES" dirty="0" err="1" smtClean="0"/>
              <a:t>I’m</a:t>
            </a:r>
            <a:r>
              <a:rPr lang="es-ES" dirty="0" smtClean="0"/>
              <a:t> Carmen Rivera.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3300"/>
                </a:solidFill>
              </a:rPr>
              <a:t>A: Ok. </a:t>
            </a:r>
            <a:r>
              <a:rPr lang="es-ES" dirty="0" err="1" smtClean="0">
                <a:solidFill>
                  <a:srgbClr val="FF3300"/>
                </a:solidFill>
              </a:rPr>
              <a:t>You’re</a:t>
            </a:r>
            <a:r>
              <a:rPr lang="es-ES" dirty="0" smtClean="0">
                <a:solidFill>
                  <a:srgbClr val="FF3300"/>
                </a:solidFill>
              </a:rPr>
              <a:t> in </a:t>
            </a:r>
            <a:r>
              <a:rPr lang="es-ES" dirty="0" err="1" smtClean="0">
                <a:solidFill>
                  <a:srgbClr val="FF3300"/>
                </a:solidFill>
              </a:rPr>
              <a:t>room</a:t>
            </a:r>
            <a:r>
              <a:rPr lang="es-ES" dirty="0" smtClean="0">
                <a:solidFill>
                  <a:srgbClr val="FF3300"/>
                </a:solidFill>
              </a:rPr>
              <a:t> B.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 And </a:t>
            </a:r>
            <a:r>
              <a:rPr lang="es-ES" dirty="0" err="1" smtClean="0">
                <a:solidFill>
                  <a:schemeClr val="accent4">
                    <a:lumMod val="50000"/>
                  </a:schemeClr>
                </a:solidFill>
              </a:rPr>
              <a:t>I’m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 Jenny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A: Are </a:t>
            </a:r>
            <a:r>
              <a:rPr lang="es-ES" dirty="0" err="1" smtClean="0">
                <a:solidFill>
                  <a:srgbClr val="002060"/>
                </a:solidFill>
              </a:rPr>
              <a:t>you</a:t>
            </a:r>
            <a:r>
              <a:rPr lang="es-ES" dirty="0" smtClean="0">
                <a:solidFill>
                  <a:srgbClr val="002060"/>
                </a:solidFill>
              </a:rPr>
              <a:t> Jenny </a:t>
            </a:r>
            <a:r>
              <a:rPr lang="es-ES" dirty="0" err="1" smtClean="0">
                <a:solidFill>
                  <a:srgbClr val="002060"/>
                </a:solidFill>
              </a:rPr>
              <a:t>Loo</a:t>
            </a:r>
            <a:r>
              <a:rPr lang="es-ES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es-ES" dirty="0">
                <a:solidFill>
                  <a:srgbClr val="FF3300"/>
                </a:solidFill>
              </a:rPr>
              <a:t>C</a:t>
            </a:r>
            <a:r>
              <a:rPr lang="es-ES" dirty="0" smtClean="0">
                <a:solidFill>
                  <a:srgbClr val="FF3300"/>
                </a:solidFill>
              </a:rPr>
              <a:t>: No, </a:t>
            </a:r>
            <a:r>
              <a:rPr lang="es-ES" dirty="0" err="1" smtClean="0">
                <a:solidFill>
                  <a:srgbClr val="FF3300"/>
                </a:solidFill>
              </a:rPr>
              <a:t>I’m</a:t>
            </a:r>
            <a:r>
              <a:rPr lang="es-ES" dirty="0" smtClean="0">
                <a:solidFill>
                  <a:srgbClr val="FF3300"/>
                </a:solidFill>
              </a:rPr>
              <a:t> </a:t>
            </a:r>
            <a:r>
              <a:rPr lang="es-ES" dirty="0" err="1" smtClean="0">
                <a:solidFill>
                  <a:srgbClr val="FF3300"/>
                </a:solidFill>
              </a:rPr>
              <a:t>not</a:t>
            </a:r>
            <a:r>
              <a:rPr lang="es-ES" dirty="0" smtClean="0">
                <a:solidFill>
                  <a:srgbClr val="FF3300"/>
                </a:solidFill>
              </a:rPr>
              <a:t>. </a:t>
            </a:r>
            <a:r>
              <a:rPr lang="es-ES" dirty="0" err="1" smtClean="0">
                <a:solidFill>
                  <a:srgbClr val="FF3300"/>
                </a:solidFill>
              </a:rPr>
              <a:t>I’m</a:t>
            </a:r>
            <a:r>
              <a:rPr lang="es-ES" dirty="0" smtClean="0">
                <a:solidFill>
                  <a:srgbClr val="FF3300"/>
                </a:solidFill>
              </a:rPr>
              <a:t> Jenny </a:t>
            </a:r>
            <a:r>
              <a:rPr lang="es-ES" dirty="0" err="1" smtClean="0">
                <a:solidFill>
                  <a:srgbClr val="FF3300"/>
                </a:solidFill>
              </a:rPr>
              <a:t>Lim</a:t>
            </a:r>
            <a:r>
              <a:rPr lang="es-ES" dirty="0" smtClean="0">
                <a:solidFill>
                  <a:srgbClr val="FF3300"/>
                </a:solidFill>
              </a:rPr>
              <a:t>. Am I in </a:t>
            </a:r>
            <a:r>
              <a:rPr lang="es-ES" dirty="0" err="1">
                <a:solidFill>
                  <a:srgbClr val="FF3300"/>
                </a:solidFill>
              </a:rPr>
              <a:t>R</a:t>
            </a:r>
            <a:r>
              <a:rPr lang="es-ES" dirty="0" err="1" smtClean="0">
                <a:solidFill>
                  <a:srgbClr val="FF3300"/>
                </a:solidFill>
              </a:rPr>
              <a:t>oom</a:t>
            </a:r>
            <a:r>
              <a:rPr lang="es-ES" dirty="0" smtClean="0">
                <a:solidFill>
                  <a:srgbClr val="FF3300"/>
                </a:solidFill>
              </a:rPr>
              <a:t> B, </a:t>
            </a:r>
            <a:r>
              <a:rPr lang="es-ES" dirty="0" err="1" smtClean="0">
                <a:solidFill>
                  <a:srgbClr val="FF3300"/>
                </a:solidFill>
              </a:rPr>
              <a:t>too</a:t>
            </a:r>
            <a:r>
              <a:rPr lang="es-ES" dirty="0" smtClean="0">
                <a:solidFill>
                  <a:srgbClr val="FF3300"/>
                </a:solidFill>
              </a:rPr>
              <a:t>?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A: Yes…</a:t>
            </a:r>
            <a:r>
              <a:rPr lang="es-ES" dirty="0" err="1" smtClean="0">
                <a:solidFill>
                  <a:srgbClr val="002060"/>
                </a:solidFill>
              </a:rPr>
              <a:t>Wait</a:t>
            </a:r>
            <a:r>
              <a:rPr lang="es-ES" dirty="0" smtClean="0">
                <a:solidFill>
                  <a:srgbClr val="002060"/>
                </a:solidFill>
              </a:rPr>
              <a:t>-no, </a:t>
            </a:r>
            <a:r>
              <a:rPr lang="es-ES" dirty="0" err="1" smtClean="0">
                <a:solidFill>
                  <a:srgbClr val="002060"/>
                </a:solidFill>
              </a:rPr>
              <a:t>you’re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not</a:t>
            </a:r>
            <a:r>
              <a:rPr lang="es-ES" dirty="0" smtClean="0">
                <a:solidFill>
                  <a:srgbClr val="002060"/>
                </a:solidFill>
              </a:rPr>
              <a:t>. </a:t>
            </a:r>
            <a:r>
              <a:rPr lang="es-ES" dirty="0" err="1" smtClean="0">
                <a:solidFill>
                  <a:srgbClr val="002060"/>
                </a:solidFill>
              </a:rPr>
              <a:t>You’re</a:t>
            </a:r>
            <a:r>
              <a:rPr lang="es-ES" dirty="0" smtClean="0">
                <a:solidFill>
                  <a:srgbClr val="002060"/>
                </a:solidFill>
              </a:rPr>
              <a:t> in </a:t>
            </a:r>
            <a:r>
              <a:rPr lang="es-ES" dirty="0" err="1" smtClean="0">
                <a:solidFill>
                  <a:srgbClr val="002060"/>
                </a:solidFill>
              </a:rPr>
              <a:t>Room</a:t>
            </a:r>
            <a:r>
              <a:rPr lang="es-ES" dirty="0" smtClean="0">
                <a:solidFill>
                  <a:srgbClr val="002060"/>
                </a:solidFill>
              </a:rPr>
              <a:t> G.</a:t>
            </a:r>
          </a:p>
          <a:p>
            <a:pPr marL="0" indent="0">
              <a:buNone/>
            </a:pPr>
            <a:r>
              <a:rPr lang="es-ES" dirty="0">
                <a:solidFill>
                  <a:srgbClr val="FF3300"/>
                </a:solidFill>
              </a:rPr>
              <a:t>C</a:t>
            </a:r>
            <a:r>
              <a:rPr lang="es-ES" dirty="0" smtClean="0">
                <a:solidFill>
                  <a:srgbClr val="FF3300"/>
                </a:solidFill>
              </a:rPr>
              <a:t>: Oh, no! Carmen, </a:t>
            </a:r>
            <a:r>
              <a:rPr lang="es-ES" dirty="0" err="1" smtClean="0">
                <a:solidFill>
                  <a:srgbClr val="FF3300"/>
                </a:solidFill>
              </a:rPr>
              <a:t>we’re</a:t>
            </a:r>
            <a:r>
              <a:rPr lang="es-ES" dirty="0" smtClean="0">
                <a:solidFill>
                  <a:srgbClr val="FF3300"/>
                </a:solidFill>
              </a:rPr>
              <a:t> </a:t>
            </a:r>
            <a:r>
              <a:rPr lang="es-ES" dirty="0" err="1" smtClean="0">
                <a:solidFill>
                  <a:srgbClr val="FF3300"/>
                </a:solidFill>
              </a:rPr>
              <a:t>not</a:t>
            </a:r>
            <a:r>
              <a:rPr lang="es-ES" dirty="0" smtClean="0">
                <a:solidFill>
                  <a:srgbClr val="FF3300"/>
                </a:solidFill>
              </a:rPr>
              <a:t> in </a:t>
            </a:r>
            <a:r>
              <a:rPr lang="es-ES" dirty="0" err="1" smtClean="0">
                <a:solidFill>
                  <a:srgbClr val="FF3300"/>
                </a:solidFill>
              </a:rPr>
              <a:t>the</a:t>
            </a:r>
            <a:r>
              <a:rPr lang="es-ES" dirty="0" smtClean="0">
                <a:solidFill>
                  <a:srgbClr val="FF3300"/>
                </a:solidFill>
              </a:rPr>
              <a:t> </a:t>
            </a:r>
            <a:r>
              <a:rPr lang="es-ES" dirty="0" err="1" smtClean="0">
                <a:solidFill>
                  <a:srgbClr val="FF3300"/>
                </a:solidFill>
              </a:rPr>
              <a:t>same</a:t>
            </a:r>
            <a:r>
              <a:rPr lang="es-ES" dirty="0" smtClean="0">
                <a:solidFill>
                  <a:srgbClr val="FF3300"/>
                </a:solidFill>
              </a:rPr>
              <a:t> </a:t>
            </a:r>
            <a:r>
              <a:rPr lang="es-ES" dirty="0" err="1" smtClean="0">
                <a:solidFill>
                  <a:srgbClr val="FF3300"/>
                </a:solidFill>
              </a:rPr>
              <a:t>class</a:t>
            </a:r>
            <a:r>
              <a:rPr lang="es-ES" dirty="0" smtClean="0">
                <a:solidFill>
                  <a:srgbClr val="FF3300"/>
                </a:solidFill>
              </a:rPr>
              <a:t>!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986975"/>
            <a:ext cx="1727600" cy="1363895"/>
          </a:xfrm>
          <a:prstGeom prst="rect">
            <a:avLst/>
          </a:prstGeom>
        </p:spPr>
      </p:pic>
      <p:sp>
        <p:nvSpPr>
          <p:cNvPr id="5" name="Marco 4"/>
          <p:cNvSpPr/>
          <p:nvPr/>
        </p:nvSpPr>
        <p:spPr>
          <a:xfrm>
            <a:off x="2522114" y="305188"/>
            <a:ext cx="688561" cy="46636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7" name="Marco 6"/>
          <p:cNvSpPr/>
          <p:nvPr/>
        </p:nvSpPr>
        <p:spPr>
          <a:xfrm>
            <a:off x="1985386" y="724411"/>
            <a:ext cx="462102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17" name="Marco 6"/>
          <p:cNvSpPr/>
          <p:nvPr/>
        </p:nvSpPr>
        <p:spPr>
          <a:xfrm>
            <a:off x="1410540" y="724410"/>
            <a:ext cx="596112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18" name="Marco 6"/>
          <p:cNvSpPr/>
          <p:nvPr/>
        </p:nvSpPr>
        <p:spPr>
          <a:xfrm>
            <a:off x="1708595" y="1071174"/>
            <a:ext cx="507841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19" name="Marco 6"/>
          <p:cNvSpPr/>
          <p:nvPr/>
        </p:nvSpPr>
        <p:spPr>
          <a:xfrm>
            <a:off x="1410540" y="1459903"/>
            <a:ext cx="507841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20" name="Marco 6"/>
          <p:cNvSpPr/>
          <p:nvPr/>
        </p:nvSpPr>
        <p:spPr>
          <a:xfrm>
            <a:off x="936238" y="1806667"/>
            <a:ext cx="507841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21" name="Marco 6"/>
          <p:cNvSpPr/>
          <p:nvPr/>
        </p:nvSpPr>
        <p:spPr>
          <a:xfrm>
            <a:off x="1334805" y="2156506"/>
            <a:ext cx="507841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22" name="Marco 6"/>
          <p:cNvSpPr/>
          <p:nvPr/>
        </p:nvSpPr>
        <p:spPr>
          <a:xfrm>
            <a:off x="2205803" y="2161594"/>
            <a:ext cx="507841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23" name="Marco 6"/>
          <p:cNvSpPr/>
          <p:nvPr/>
        </p:nvSpPr>
        <p:spPr>
          <a:xfrm>
            <a:off x="3733588" y="2152660"/>
            <a:ext cx="507841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24" name="Marco 6"/>
          <p:cNvSpPr/>
          <p:nvPr/>
        </p:nvSpPr>
        <p:spPr>
          <a:xfrm>
            <a:off x="2866394" y="2526344"/>
            <a:ext cx="709014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25" name="Marco 6"/>
          <p:cNvSpPr/>
          <p:nvPr/>
        </p:nvSpPr>
        <p:spPr>
          <a:xfrm>
            <a:off x="3944975" y="2526344"/>
            <a:ext cx="479231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sp>
        <p:nvSpPr>
          <p:cNvPr id="26" name="Marco 6"/>
          <p:cNvSpPr/>
          <p:nvPr/>
        </p:nvSpPr>
        <p:spPr>
          <a:xfrm>
            <a:off x="3022064" y="2903778"/>
            <a:ext cx="829856" cy="38872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595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19622"/>
            <a:ext cx="580490" cy="1410851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FORM</a:t>
            </a:r>
            <a:endParaRPr lang="es-PE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21701"/>
              </p:ext>
            </p:extLst>
          </p:nvPr>
        </p:nvGraphicFramePr>
        <p:xfrm>
          <a:off x="1835696" y="786782"/>
          <a:ext cx="625710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69"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/>
                        <a:t>SUBJECT PRONOUN</a:t>
                      </a:r>
                      <a:endParaRPr lang="es-P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1" dirty="0" smtClean="0"/>
                        <a:t>VERB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/>
                        <a:t>CONTRACTIONS (´)</a:t>
                      </a:r>
                      <a:endParaRPr lang="es-P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s-PE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002060"/>
                          </a:solidFill>
                        </a:rPr>
                        <a:t>AM</a:t>
                      </a:r>
                      <a:endParaRPr lang="es-PE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7030A0"/>
                          </a:solidFill>
                        </a:rPr>
                        <a:t>I’M</a:t>
                      </a:r>
                      <a:endParaRPr lang="es-PE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C00000"/>
                          </a:solidFill>
                        </a:rPr>
                        <a:t>YOU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PE" sz="1600" b="1" dirty="0" smtClean="0">
                          <a:solidFill>
                            <a:srgbClr val="C00000"/>
                          </a:solidFill>
                        </a:rPr>
                        <a:t>(singular)</a:t>
                      </a:r>
                      <a:endParaRPr lang="es-PE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002060"/>
                          </a:solidFill>
                        </a:rPr>
                        <a:t>ARE</a:t>
                      </a:r>
                      <a:endParaRPr lang="es-PE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7030A0"/>
                          </a:solidFill>
                        </a:rPr>
                        <a:t>YOU’RE</a:t>
                      </a:r>
                      <a:endParaRPr lang="es-PE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C00000"/>
                          </a:solidFill>
                        </a:rPr>
                        <a:t>WE</a:t>
                      </a:r>
                      <a:endParaRPr lang="es-PE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002060"/>
                          </a:solidFill>
                        </a:rPr>
                        <a:t>ARE</a:t>
                      </a:r>
                      <a:endParaRPr lang="es-PE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7030A0"/>
                          </a:solidFill>
                        </a:rPr>
                        <a:t>WE’RE</a:t>
                      </a:r>
                      <a:endParaRPr lang="es-PE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C00000"/>
                          </a:solidFill>
                        </a:rPr>
                        <a:t>YOU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1600" b="1" dirty="0" smtClean="0">
                          <a:solidFill>
                            <a:srgbClr val="C00000"/>
                          </a:solidFill>
                        </a:rPr>
                        <a:t>(plural)</a:t>
                      </a:r>
                      <a:endParaRPr lang="es-PE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002060"/>
                          </a:solidFill>
                        </a:rPr>
                        <a:t>ARE</a:t>
                      </a:r>
                      <a:endParaRPr lang="es-PE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PE" sz="2000" b="1" dirty="0" smtClean="0">
                          <a:solidFill>
                            <a:srgbClr val="7030A0"/>
                          </a:solidFill>
                        </a:rPr>
                        <a:t>YOU’RE</a:t>
                      </a:r>
                      <a:endParaRPr lang="es-PE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1476103" y="0"/>
            <a:ext cx="0" cy="51435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0" y="14498"/>
            <a:ext cx="9144000" cy="772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PE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AFFIRMATIVE</a:t>
            </a:r>
          </a:p>
        </p:txBody>
      </p:sp>
    </p:spTree>
    <p:extLst>
      <p:ext uri="{BB962C8B-B14F-4D97-AF65-F5344CB8AC3E}">
        <p14:creationId xmlns:p14="http://schemas.microsoft.com/office/powerpoint/2010/main" val="17986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1282"/>
            <a:ext cx="590764" cy="266429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MEANING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689454" y="127952"/>
            <a:ext cx="4011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Be= 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ser/estar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3852" y="0"/>
            <a:ext cx="0" cy="523820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2681"/>
              </p:ext>
            </p:extLst>
          </p:nvPr>
        </p:nvGraphicFramePr>
        <p:xfrm>
          <a:off x="1691680" y="1491630"/>
          <a:ext cx="637945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2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I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am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Yo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Soy</a:t>
                      </a:r>
                      <a:r>
                        <a:rPr lang="es-ES" sz="2000" baseline="0" dirty="0" smtClean="0"/>
                        <a:t> / Estoy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You</a:t>
                      </a: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are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Tú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eres / estás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We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are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Nosotros</a:t>
                      </a:r>
                      <a:r>
                        <a:rPr lang="es-ES" sz="2000" baseline="0" dirty="0" smtClean="0"/>
                        <a:t> - as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somos / estamos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You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are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Ustedes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son / están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7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2233" y="0"/>
            <a:ext cx="9144000" cy="731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233" y="0"/>
            <a:ext cx="9156233" cy="857250"/>
          </a:xfrm>
        </p:spPr>
        <p:txBody>
          <a:bodyPr/>
          <a:lstStyle/>
          <a:p>
            <a:r>
              <a:rPr lang="es-PE" dirty="0" err="1" smtClean="0"/>
              <a:t>We</a:t>
            </a:r>
            <a:r>
              <a:rPr lang="es-PE" dirty="0" smtClean="0"/>
              <a:t> use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verb</a:t>
            </a:r>
            <a:r>
              <a:rPr lang="es-PE" dirty="0" smtClean="0"/>
              <a:t> </a:t>
            </a:r>
            <a:r>
              <a:rPr lang="es-PE" dirty="0" smtClean="0">
                <a:solidFill>
                  <a:srgbClr val="0070C0"/>
                </a:solidFill>
              </a:rPr>
              <a:t>BE</a:t>
            </a:r>
            <a:r>
              <a:rPr lang="es-PE" dirty="0" smtClean="0"/>
              <a:t> </a:t>
            </a:r>
            <a:r>
              <a:rPr lang="es-PE" dirty="0" err="1" smtClean="0"/>
              <a:t>before</a:t>
            </a:r>
            <a:r>
              <a:rPr lang="es-PE" dirty="0" smtClean="0"/>
              <a:t> </a:t>
            </a:r>
            <a:r>
              <a:rPr lang="es-PE" dirty="0" err="1" smtClean="0">
                <a:solidFill>
                  <a:srgbClr val="FF0000"/>
                </a:solidFill>
              </a:rPr>
              <a:t>nouns</a:t>
            </a:r>
            <a:endParaRPr lang="es-PE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3662"/>
            <a:ext cx="938865" cy="229229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79261" y="1456466"/>
            <a:ext cx="2994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</a:rPr>
              <a:t>I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</a:rPr>
              <a:t>’m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an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artist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23609" y="3917619"/>
            <a:ext cx="39776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</a:rPr>
              <a:t>We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</a:rPr>
              <a:t>’re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architects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403648" y="785820"/>
            <a:ext cx="0" cy="41110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nos 2"/>
          <p:cNvSpPr/>
          <p:nvPr/>
        </p:nvSpPr>
        <p:spPr>
          <a:xfrm>
            <a:off x="4876658" y="2052581"/>
            <a:ext cx="1602871" cy="24819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Menos 12"/>
          <p:cNvSpPr/>
          <p:nvPr/>
        </p:nvSpPr>
        <p:spPr>
          <a:xfrm>
            <a:off x="5660884" y="4557006"/>
            <a:ext cx="3187336" cy="260108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6" y="734448"/>
            <a:ext cx="2080144" cy="215784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38" y="2791326"/>
            <a:ext cx="2188464" cy="22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60375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 err="1" smtClean="0"/>
              <a:t>We</a:t>
            </a:r>
            <a:r>
              <a:rPr lang="es-PE" sz="3200" dirty="0" smtClean="0"/>
              <a:t> use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verb</a:t>
            </a:r>
            <a:r>
              <a:rPr lang="es-PE" sz="3200" dirty="0" smtClean="0"/>
              <a:t> </a:t>
            </a:r>
            <a:r>
              <a:rPr lang="es-PE" sz="3200" dirty="0" smtClean="0">
                <a:solidFill>
                  <a:srgbClr val="0070C0"/>
                </a:solidFill>
              </a:rPr>
              <a:t>BE</a:t>
            </a:r>
            <a:r>
              <a:rPr lang="es-PE" sz="3200" dirty="0" smtClean="0"/>
              <a:t> </a:t>
            </a:r>
            <a:r>
              <a:rPr lang="es-PE" sz="3200" dirty="0" err="1" smtClean="0"/>
              <a:t>before</a:t>
            </a:r>
            <a:r>
              <a:rPr lang="es-PE" sz="3200" dirty="0" smtClean="0"/>
              <a:t> </a:t>
            </a:r>
            <a:r>
              <a:rPr lang="es-PE" sz="3200" dirty="0" err="1" smtClean="0">
                <a:solidFill>
                  <a:schemeClr val="accent3">
                    <a:lumMod val="50000"/>
                  </a:schemeClr>
                </a:solidFill>
              </a:rPr>
              <a:t>adjectives</a:t>
            </a:r>
            <a:endParaRPr lang="es-PE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44" y="1503282"/>
            <a:ext cx="938865" cy="229229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273611" y="1147307"/>
            <a:ext cx="2574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</a:rPr>
              <a:t>I’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m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scared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75175" y="3148178"/>
            <a:ext cx="3154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’re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happy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403648" y="857250"/>
            <a:ext cx="0" cy="41110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81" y="2787091"/>
            <a:ext cx="2062969" cy="20326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849545"/>
            <a:ext cx="1524000" cy="17145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651506" y="4203644"/>
            <a:ext cx="4507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AutoShape 2" descr="Resultado de imagen para he's afrai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Menos 12"/>
          <p:cNvSpPr/>
          <p:nvPr/>
        </p:nvSpPr>
        <p:spPr>
          <a:xfrm>
            <a:off x="3853190" y="1730385"/>
            <a:ext cx="2256014" cy="256598"/>
          </a:xfrm>
          <a:prstGeom prst="mathMin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Menos 12"/>
          <p:cNvSpPr/>
          <p:nvPr/>
        </p:nvSpPr>
        <p:spPr>
          <a:xfrm>
            <a:off x="5776733" y="3789320"/>
            <a:ext cx="2256014" cy="256598"/>
          </a:xfrm>
          <a:prstGeom prst="mathMin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15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337320"/>
            <a:ext cx="1752600" cy="260985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96082" y="35858"/>
            <a:ext cx="87479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 err="1" smtClean="0"/>
              <a:t>We</a:t>
            </a:r>
            <a:r>
              <a:rPr lang="es-PE" sz="3200" dirty="0" smtClean="0"/>
              <a:t> use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verb</a:t>
            </a:r>
            <a:r>
              <a:rPr lang="es-PE" sz="3200" dirty="0" smtClean="0"/>
              <a:t> </a:t>
            </a:r>
            <a:r>
              <a:rPr lang="es-PE" sz="3200" dirty="0" smtClean="0">
                <a:solidFill>
                  <a:srgbClr val="0070C0"/>
                </a:solidFill>
              </a:rPr>
              <a:t>BE</a:t>
            </a:r>
            <a:r>
              <a:rPr lang="es-PE" sz="3200" dirty="0" smtClean="0"/>
              <a:t> </a:t>
            </a:r>
            <a:r>
              <a:rPr lang="es-PE" sz="3200" dirty="0" err="1" smtClean="0"/>
              <a:t>before</a:t>
            </a:r>
            <a:r>
              <a:rPr lang="es-PE" sz="3200" dirty="0" smtClean="0"/>
              <a:t> </a:t>
            </a:r>
            <a:r>
              <a:rPr lang="es-PE" sz="3200" dirty="0" err="1" smtClean="0">
                <a:solidFill>
                  <a:srgbClr val="CC0066"/>
                </a:solidFill>
              </a:rPr>
              <a:t>prepositional</a:t>
            </a:r>
            <a:r>
              <a:rPr lang="es-PE" sz="3200" dirty="0" smtClean="0">
                <a:solidFill>
                  <a:srgbClr val="CC0066"/>
                </a:solidFill>
              </a:rPr>
              <a:t> </a:t>
            </a:r>
            <a:r>
              <a:rPr lang="es-PE" sz="3200" dirty="0" err="1" smtClean="0">
                <a:solidFill>
                  <a:srgbClr val="CC0066"/>
                </a:solidFill>
              </a:rPr>
              <a:t>phrases</a:t>
            </a:r>
            <a:endParaRPr lang="es-PE" sz="3200" dirty="0">
              <a:solidFill>
                <a:srgbClr val="CC0066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89" y="1507795"/>
            <a:ext cx="938865" cy="229229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56721" y="2558588"/>
            <a:ext cx="36707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I’m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</a:rPr>
              <a:t>from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Japan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91880" y="1476281"/>
            <a:ext cx="4989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’re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</a:rPr>
              <a:t>in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shower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403648" y="836108"/>
            <a:ext cx="0" cy="41110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433" y="804658"/>
            <a:ext cx="2009775" cy="2266950"/>
          </a:xfrm>
          <a:prstGeom prst="rect">
            <a:avLst/>
          </a:prstGeom>
        </p:spPr>
      </p:pic>
      <p:sp>
        <p:nvSpPr>
          <p:cNvPr id="14" name="Menos 13"/>
          <p:cNvSpPr/>
          <p:nvPr/>
        </p:nvSpPr>
        <p:spPr>
          <a:xfrm>
            <a:off x="5427885" y="3199730"/>
            <a:ext cx="1572143" cy="256598"/>
          </a:xfrm>
          <a:prstGeom prst="mathMinus">
            <a:avLst/>
          </a:prstGeom>
          <a:solidFill>
            <a:srgbClr val="E739B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Menos 14"/>
          <p:cNvSpPr/>
          <p:nvPr/>
        </p:nvSpPr>
        <p:spPr>
          <a:xfrm>
            <a:off x="5097694" y="2119745"/>
            <a:ext cx="660383" cy="128299"/>
          </a:xfrm>
          <a:prstGeom prst="mathMinus">
            <a:avLst/>
          </a:prstGeom>
          <a:solidFill>
            <a:srgbClr val="E739B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8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522</Words>
  <Application>Microsoft Office PowerPoint</Application>
  <PresentationFormat>Presentación en pantalla (16:9)</PresentationFormat>
  <Paragraphs>178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predeterminado</vt:lpstr>
      <vt:lpstr>Presentación de PowerPoint</vt:lpstr>
      <vt:lpstr>Outline: Verb Be</vt:lpstr>
      <vt:lpstr>Subject pronouns</vt:lpstr>
      <vt:lpstr>Presentación de PowerPoint</vt:lpstr>
      <vt:lpstr>FORM</vt:lpstr>
      <vt:lpstr>MEANING</vt:lpstr>
      <vt:lpstr>We use the verb BE before nouns</vt:lpstr>
      <vt:lpstr>Presentación de PowerPoint</vt:lpstr>
      <vt:lpstr>Presentación de PowerPoint</vt:lpstr>
      <vt:lpstr>Use the picture and write sentences with BE</vt:lpstr>
      <vt:lpstr>Presentación de PowerPoint</vt:lpstr>
      <vt:lpstr>I’m a nurse    You’re angry    We’re from China</vt:lpstr>
      <vt:lpstr>FORM</vt:lpstr>
      <vt:lpstr>FORM</vt:lpstr>
      <vt:lpstr>FORM</vt:lpstr>
      <vt:lpstr>Presentación de PowerPoint</vt:lpstr>
      <vt:lpstr>Presentación de PowerPoint</vt:lpstr>
      <vt:lpstr>PRACTICE</vt:lpstr>
      <vt:lpstr>PRACTICE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17</cp:revision>
  <dcterms:created xsi:type="dcterms:W3CDTF">2015-02-13T23:43:15Z</dcterms:created>
  <dcterms:modified xsi:type="dcterms:W3CDTF">2016-07-26T23:30:57Z</dcterms:modified>
</cp:coreProperties>
</file>