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1" r:id="rId3"/>
    <p:sldId id="264" r:id="rId4"/>
    <p:sldId id="265" r:id="rId5"/>
    <p:sldId id="266" r:id="rId6"/>
    <p:sldId id="267" r:id="rId7"/>
    <p:sldId id="270" r:id="rId8"/>
    <p:sldId id="268" r:id="rId9"/>
    <p:sldId id="269" r:id="rId10"/>
    <p:sldId id="258" r:id="rId11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30" autoAdjust="0"/>
    <p:restoredTop sz="94660"/>
  </p:normalViewPr>
  <p:slideViewPr>
    <p:cSldViewPr>
      <p:cViewPr varScale="1">
        <p:scale>
          <a:sx n="88" d="100"/>
          <a:sy n="88" d="100"/>
        </p:scale>
        <p:origin x="106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05/08/2017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ED40C-A3C2-4DC9-8FA3-7F7B4A2BD0E5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AC21B-7579-4D55-AE90-59B72088821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17041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AC21B-7579-4D55-AE90-59B720888219}" type="slidenum">
              <a:rPr lang="es-PE" smtClean="0"/>
              <a:t>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50673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848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loxtop.blogspot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es.dreamstime.com/foto-de-archivo-libre-de-regalas-el-hombre-d-ha-alcanzado-la-meta-image29709115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95736" y="411510"/>
            <a:ext cx="5832648" cy="936104"/>
          </a:xfrm>
        </p:spPr>
        <p:txBody>
          <a:bodyPr>
            <a:noAutofit/>
          </a:bodyPr>
          <a:lstStyle/>
          <a:p>
            <a:r>
              <a:rPr lang="es-PE" sz="3600" b="1" dirty="0" smtClean="0"/>
              <a:t/>
            </a:r>
            <a:br>
              <a:rPr lang="es-PE" sz="3600" b="1" dirty="0" smtClean="0"/>
            </a:br>
            <a:r>
              <a:rPr lang="es-PE" sz="3600" b="1" dirty="0" smtClean="0"/>
              <a:t>Gráfica de Funciones</a:t>
            </a:r>
            <a:br>
              <a:rPr lang="es-PE" sz="3600" b="1" dirty="0" smtClean="0"/>
            </a:br>
            <a:r>
              <a:rPr lang="es-PE" sz="3600" b="1" dirty="0" smtClean="0"/>
              <a:t>Función Trigonométrica Inversa</a:t>
            </a:r>
            <a:endParaRPr lang="es-PE" sz="3600" b="1" dirty="0"/>
          </a:p>
        </p:txBody>
      </p:sp>
      <p:sp>
        <p:nvSpPr>
          <p:cNvPr id="3" name="2 Subtítulo"/>
          <p:cNvSpPr txBox="1">
            <a:spLocks/>
          </p:cNvSpPr>
          <p:nvPr/>
        </p:nvSpPr>
        <p:spPr>
          <a:xfrm>
            <a:off x="1547664" y="1366529"/>
            <a:ext cx="6038850" cy="10713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b="1" dirty="0" smtClean="0">
                <a:solidFill>
                  <a:srgbClr val="C00000"/>
                </a:solidFill>
              </a:rPr>
              <a:t>Pre Cálculo 1</a:t>
            </a:r>
          </a:p>
          <a:p>
            <a:r>
              <a:rPr lang="es-PE" sz="2800" dirty="0" smtClean="0">
                <a:solidFill>
                  <a:schemeClr val="tx1"/>
                </a:solidFill>
              </a:rPr>
              <a:t>Ing. </a:t>
            </a:r>
            <a:r>
              <a:rPr lang="es-PE" sz="2800" dirty="0" err="1" smtClean="0">
                <a:solidFill>
                  <a:schemeClr val="tx1"/>
                </a:solidFill>
              </a:rPr>
              <a:t>Abio</a:t>
            </a:r>
            <a:r>
              <a:rPr lang="es-PE" sz="2800" dirty="0" smtClean="0">
                <a:solidFill>
                  <a:schemeClr val="tx1"/>
                </a:solidFill>
              </a:rPr>
              <a:t> Alberto Alvarado Maldonado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015495" y="2437896"/>
            <a:ext cx="1220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/>
              <a:t>Semana 11</a:t>
            </a:r>
            <a:endParaRPr lang="es-PE" dirty="0"/>
          </a:p>
        </p:txBody>
      </p:sp>
      <p:pic>
        <p:nvPicPr>
          <p:cNvPr id="1026" name="Picture 2" descr="Resultado de imagen para grafica de seno y cosen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003" y="3120795"/>
            <a:ext cx="3108082" cy="1659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1.bp.blogspot.com/_Ni6OqEVwV2I/TQoBUQZzAnI/AAAAAAAAC_Q/GWJjjWG8G6A/s1600/gracia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347614"/>
            <a:ext cx="2500313" cy="25146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4359832" y="1565297"/>
            <a:ext cx="3132348" cy="137232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ES_tradnl" sz="495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Britannic Bold" pitchFamily="34" charset="0"/>
              </a:rPr>
              <a:t>Por tu tiempo…</a:t>
            </a:r>
          </a:p>
        </p:txBody>
      </p:sp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2611962" y="34897"/>
            <a:ext cx="2242454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3600" b="1" dirty="0" smtClean="0">
                <a:solidFill>
                  <a:srgbClr val="C00000"/>
                </a:solidFill>
                <a:latin typeface="+mn-lt"/>
              </a:rPr>
              <a:t>Propósito</a:t>
            </a:r>
            <a:endParaRPr lang="es-PE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827584" y="1059582"/>
            <a:ext cx="6912768" cy="1008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800" dirty="0" smtClean="0">
                <a:solidFill>
                  <a:schemeClr val="accent1">
                    <a:lumMod val="50000"/>
                  </a:schemeClr>
                </a:solidFill>
              </a:rPr>
              <a:t>Graficar correctamente la función seno y coseno.</a:t>
            </a:r>
          </a:p>
          <a:p>
            <a:pPr marL="0" indent="0" algn="ctr">
              <a:buNone/>
            </a:pPr>
            <a:r>
              <a:rPr lang="es-PE" sz="2800" dirty="0" smtClean="0">
                <a:solidFill>
                  <a:schemeClr val="accent1">
                    <a:lumMod val="50000"/>
                  </a:schemeClr>
                </a:solidFill>
              </a:rPr>
              <a:t>Resolver problemas de modelado utilizando las funciones trigonométricas inversas </a:t>
            </a:r>
            <a:endParaRPr lang="es-PE" dirty="0"/>
          </a:p>
        </p:txBody>
      </p:sp>
      <p:pic>
        <p:nvPicPr>
          <p:cNvPr id="8194" name="Picture 2" descr="Resultado de imagen para met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74" y="2542894"/>
            <a:ext cx="18288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42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25363" y="339502"/>
            <a:ext cx="2364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>
                <a:solidFill>
                  <a:srgbClr val="FF0000"/>
                </a:solidFill>
              </a:rPr>
              <a:t>función Trigonométrica</a:t>
            </a:r>
            <a:endParaRPr lang="es-PE" dirty="0">
              <a:solidFill>
                <a:srgbClr val="FF0000"/>
              </a:solidFill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987574"/>
            <a:ext cx="3100709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3928" y="943460"/>
            <a:ext cx="3240360" cy="3572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7770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50463" y="242432"/>
            <a:ext cx="3348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>
                <a:solidFill>
                  <a:srgbClr val="FF0000"/>
                </a:solidFill>
              </a:rPr>
              <a:t>Bosquejar la gráfica de la función:</a:t>
            </a:r>
            <a:endParaRPr lang="es-P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ángulo 2"/>
              <p:cNvSpPr/>
              <p:nvPr/>
            </p:nvSpPr>
            <p:spPr>
              <a:xfrm>
                <a:off x="1790623" y="580918"/>
                <a:ext cx="2238449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d>
                            <m:dPr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P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sub>
                      </m:sSub>
                      <m:r>
                        <a:rPr lang="es-PE" i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s-PE" i="1">
                          <a:latin typeface="Cambria Math" panose="02040503050406030204" pitchFamily="18" charset="0"/>
                        </a:rPr>
                        <m:t>𝑠𝑒𝑛</m:t>
                      </m:r>
                      <m:d>
                        <m:d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PE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P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s-PE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623" y="580918"/>
                <a:ext cx="2238449" cy="71468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ángulo 13"/>
          <p:cNvSpPr/>
          <p:nvPr/>
        </p:nvSpPr>
        <p:spPr>
          <a:xfrm>
            <a:off x="4502542" y="0"/>
            <a:ext cx="3177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>
                <a:solidFill>
                  <a:srgbClr val="0070C0"/>
                </a:solidFill>
              </a:rPr>
              <a:t>Parámetros: Amplitud y Periodo</a:t>
            </a:r>
            <a:endParaRPr lang="es-PE" dirty="0">
              <a:solidFill>
                <a:srgbClr val="0070C0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939528" y="1371693"/>
            <a:ext cx="1184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>
                <a:solidFill>
                  <a:srgbClr val="FF0000"/>
                </a:solidFill>
              </a:rPr>
              <a:t>Elemental:</a:t>
            </a:r>
            <a:endParaRPr lang="es-PE" dirty="0"/>
          </a:p>
        </p:txBody>
      </p:sp>
      <p:cxnSp>
        <p:nvCxnSpPr>
          <p:cNvPr id="16" name="Conector recto de flecha 15"/>
          <p:cNvCxnSpPr/>
          <p:nvPr/>
        </p:nvCxnSpPr>
        <p:spPr>
          <a:xfrm>
            <a:off x="2627784" y="1860672"/>
            <a:ext cx="3171825" cy="142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 flipV="1">
            <a:off x="3131840" y="1371693"/>
            <a:ext cx="0" cy="10560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>
            <a:off x="2295740" y="3668311"/>
            <a:ext cx="4405353" cy="142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 flipV="1">
            <a:off x="3131840" y="2715766"/>
            <a:ext cx="0" cy="18255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ángulo 19"/>
          <p:cNvSpPr/>
          <p:nvPr/>
        </p:nvSpPr>
        <p:spPr>
          <a:xfrm>
            <a:off x="677819" y="2715766"/>
            <a:ext cx="111280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>
                <a:solidFill>
                  <a:srgbClr val="FF0000"/>
                </a:solidFill>
              </a:rPr>
              <a:t>Amplitud:</a:t>
            </a:r>
          </a:p>
          <a:p>
            <a:endParaRPr lang="es-PE" dirty="0">
              <a:solidFill>
                <a:srgbClr val="FF0000"/>
              </a:solidFill>
            </a:endParaRPr>
          </a:p>
          <a:p>
            <a:r>
              <a:rPr lang="es-PE" dirty="0" smtClean="0">
                <a:solidFill>
                  <a:srgbClr val="FF0000"/>
                </a:solidFill>
              </a:rPr>
              <a:t>Periodo</a:t>
            </a:r>
            <a:endParaRPr lang="es-PE" dirty="0"/>
          </a:p>
        </p:txBody>
      </p:sp>
      <p:cxnSp>
        <p:nvCxnSpPr>
          <p:cNvPr id="21" name="Conector recto 20"/>
          <p:cNvCxnSpPr/>
          <p:nvPr/>
        </p:nvCxnSpPr>
        <p:spPr>
          <a:xfrm>
            <a:off x="2622981" y="1481753"/>
            <a:ext cx="3176628" cy="14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2622981" y="2241808"/>
            <a:ext cx="3176628" cy="14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2433872" y="2975037"/>
            <a:ext cx="4129087" cy="14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2572006" y="4361584"/>
            <a:ext cx="4129087" cy="14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27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531934" y="312411"/>
            <a:ext cx="3348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>
                <a:solidFill>
                  <a:srgbClr val="FF0000"/>
                </a:solidFill>
              </a:rPr>
              <a:t>Bosquejar la gráfica de la función:</a:t>
            </a:r>
            <a:endParaRPr lang="es-P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ángulo 2"/>
              <p:cNvSpPr/>
              <p:nvPr/>
            </p:nvSpPr>
            <p:spPr>
              <a:xfrm>
                <a:off x="1790624" y="611686"/>
                <a:ext cx="2238449" cy="6758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PE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d>
                            <m:dPr>
                              <m:ctrlPr>
                                <a:rPr lang="es-PE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PE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sub>
                      </m:sSub>
                      <m:r>
                        <a:rPr lang="es-PE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PE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s-PE" sz="20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s-PE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PE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PE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s-PE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s-PE" sz="20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PE" sz="2000" dirty="0"/>
              </a:p>
            </p:txBody>
          </p:sp>
        </mc:Choice>
        <mc:Fallback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624" y="611686"/>
                <a:ext cx="2238449" cy="6758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ángulo 3"/>
          <p:cNvSpPr/>
          <p:nvPr/>
        </p:nvSpPr>
        <p:spPr>
          <a:xfrm>
            <a:off x="939528" y="1371693"/>
            <a:ext cx="1184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>
                <a:solidFill>
                  <a:srgbClr val="FF0000"/>
                </a:solidFill>
              </a:rPr>
              <a:t>Elemental:</a:t>
            </a:r>
            <a:endParaRPr lang="es-PE" dirty="0"/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2627784" y="1860672"/>
            <a:ext cx="3171825" cy="142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de flecha 5"/>
          <p:cNvCxnSpPr/>
          <p:nvPr/>
        </p:nvCxnSpPr>
        <p:spPr>
          <a:xfrm flipV="1">
            <a:off x="3131840" y="1371693"/>
            <a:ext cx="0" cy="10560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2295740" y="3668311"/>
            <a:ext cx="4405353" cy="142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 flipV="1">
            <a:off x="3131840" y="2715766"/>
            <a:ext cx="0" cy="18255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677819" y="2715766"/>
            <a:ext cx="111280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>
                <a:solidFill>
                  <a:srgbClr val="FF0000"/>
                </a:solidFill>
              </a:rPr>
              <a:t>Amplitud:</a:t>
            </a:r>
          </a:p>
          <a:p>
            <a:endParaRPr lang="es-PE" dirty="0">
              <a:solidFill>
                <a:srgbClr val="FF0000"/>
              </a:solidFill>
            </a:endParaRPr>
          </a:p>
          <a:p>
            <a:r>
              <a:rPr lang="es-PE" dirty="0" smtClean="0">
                <a:solidFill>
                  <a:srgbClr val="FF0000"/>
                </a:solidFill>
              </a:rPr>
              <a:t>Periodo</a:t>
            </a:r>
            <a:endParaRPr lang="es-PE" dirty="0"/>
          </a:p>
        </p:txBody>
      </p:sp>
      <p:cxnSp>
        <p:nvCxnSpPr>
          <p:cNvPr id="10" name="Conector recto 9"/>
          <p:cNvCxnSpPr/>
          <p:nvPr/>
        </p:nvCxnSpPr>
        <p:spPr>
          <a:xfrm>
            <a:off x="2622981" y="1481753"/>
            <a:ext cx="3176628" cy="14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622981" y="2241808"/>
            <a:ext cx="3176628" cy="14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2433872" y="2975037"/>
            <a:ext cx="4129087" cy="14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2572006" y="4361584"/>
            <a:ext cx="4129087" cy="14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/>
        </p:nvSpPr>
        <p:spPr>
          <a:xfrm>
            <a:off x="4502542" y="0"/>
            <a:ext cx="3177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>
                <a:solidFill>
                  <a:srgbClr val="0070C0"/>
                </a:solidFill>
              </a:rPr>
              <a:t>Parámetros: Amplitud y Periodo</a:t>
            </a:r>
            <a:endParaRPr lang="es-PE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6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19672" y="195486"/>
            <a:ext cx="6195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FUNCIONES TRIGONOMÉTRICAS INVESAS</a:t>
            </a:r>
            <a:endParaRPr lang="es-PE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ángulo 2"/>
              <p:cNvSpPr/>
              <p:nvPr/>
            </p:nvSpPr>
            <p:spPr>
              <a:xfrm>
                <a:off x="362081" y="1244306"/>
                <a:ext cx="1296124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i="1">
                          <a:latin typeface="Cambria Math" panose="02040503050406030204" pitchFamily="18" charset="0"/>
                        </a:rPr>
                        <m:t>𝑠𝑒𝑛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s-PE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081" y="1244306"/>
                <a:ext cx="1296124" cy="6109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ángulo 4"/>
              <p:cNvSpPr/>
              <p:nvPr/>
            </p:nvSpPr>
            <p:spPr>
              <a:xfrm>
                <a:off x="316103" y="2297743"/>
                <a:ext cx="1943737" cy="6117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PE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m:rPr>
                          <m:sty m:val="p"/>
                        </m:rPr>
                        <a:rPr lang="es-PE" b="0" i="0" smtClean="0">
                          <a:latin typeface="Cambria Math" panose="02040503050406030204" pitchFamily="18" charset="0"/>
                        </a:rPr>
                        <m:t>an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s-PE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s-PE" b="0" i="0" smtClean="0">
                          <a:latin typeface="Cambria Math" panose="02040503050406030204" pitchFamily="18" charset="0"/>
                        </a:rPr>
                        <m:t>°)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b="0" i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s-PE" b="0" i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03" y="2297743"/>
                <a:ext cx="1943737" cy="61177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ángulo 5"/>
              <p:cNvSpPr/>
              <p:nvPr/>
            </p:nvSpPr>
            <p:spPr>
              <a:xfrm>
                <a:off x="1979712" y="1179763"/>
                <a:ext cx="5670376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s-PE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PE" i="1">
                          <a:latin typeface="Cambria Math" panose="02040503050406030204" pitchFamily="18" charset="0"/>
                        </a:rPr>
                        <m:t>𝑠𝑒</m:t>
                      </m:r>
                      <m:sSup>
                        <m:sSup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PE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s-PE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s-PE" i="0">
                          <a:latin typeface="Cambria Math" panose="02040503050406030204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es-PE" i="1">
                          <a:latin typeface="Cambria Math" panose="02040503050406030204" pitchFamily="18" charset="0"/>
                        </a:rPr>
                        <m:t>  </m:t>
                      </m:r>
                      <m:r>
                        <a:rPr lang="es-PE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PE" i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PE" i="1">
                          <a:latin typeface="Cambria Math" panose="02040503050406030204" pitchFamily="18" charset="0"/>
                        </a:rPr>
                        <m:t>𝑠𝑒</m:t>
                      </m:r>
                      <m:sSup>
                        <m:sSup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PE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s-PE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s-PE" i="0">
                          <a:latin typeface="Cambria Math" panose="02040503050406030204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es-PE" i="1">
                          <a:latin typeface="Cambria Math" panose="02040503050406030204" pitchFamily="18" charset="0"/>
                        </a:rPr>
                        <m:t>​​   </m:t>
                      </m:r>
                      <m:r>
                        <a:rPr lang="es-PE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s-PE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PE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24,2952°</m:t>
                      </m:r>
                    </m:oMath>
                  </m:oMathPara>
                </a14:m>
                <a:endParaRPr lang="es-PE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1179763"/>
                <a:ext cx="5670376" cy="71468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onector recto de flecha 7"/>
          <p:cNvCxnSpPr/>
          <p:nvPr/>
        </p:nvCxnSpPr>
        <p:spPr>
          <a:xfrm>
            <a:off x="1970517" y="1549774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ángulo 11"/>
              <p:cNvSpPr/>
              <p:nvPr/>
            </p:nvSpPr>
            <p:spPr>
              <a:xfrm>
                <a:off x="2417317" y="2265421"/>
                <a:ext cx="5206942" cy="12686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+20°=</m:t>
                      </m:r>
                      <m:sSup>
                        <m:sSup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PE" i="0">
                              <a:latin typeface="Cambria Math" panose="02040503050406030204" pitchFamily="18" charset="0"/>
                            </a:rPr>
                            <m:t>tan</m:t>
                          </m:r>
                        </m:e>
                        <m:sup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PE" i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s-PE" i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d>
                      <m:r>
                        <a:rPr lang="es-PE" i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s-PE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PE" i="0">
                              <a:latin typeface="Cambria Math" panose="02040503050406030204" pitchFamily="18" charset="0"/>
                            </a:rPr>
                            <m:t>tan</m:t>
                          </m:r>
                        </m:e>
                        <m:sup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PE" i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s-PE" i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d>
                      <m:r>
                        <a:rPr lang="es-PE" i="0">
                          <a:latin typeface="Cambria Math" panose="02040503050406030204" pitchFamily="18" charset="0"/>
                        </a:rPr>
                        <m:t>−20°;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es-PE" b="0" i="1" dirty="0" smtClean="0">
                  <a:latin typeface="Cambria Math" panose="02040503050406030204" pitchFamily="18" charset="0"/>
                </a:endParaRPr>
              </a:p>
              <a:p>
                <a:endParaRPr lang="es-PE" i="1" dirty="0" smtClean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s-PE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=20,6013°</m:t>
                      </m:r>
                    </m:oMath>
                  </m:oMathPara>
                </a14:m>
                <a:endParaRPr lang="es-PE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7317" y="2265421"/>
                <a:ext cx="5206942" cy="1268681"/>
              </a:xfrm>
              <a:prstGeom prst="rect">
                <a:avLst/>
              </a:prstGeom>
              <a:blipFill rotWithShape="0">
                <a:blip r:embed="rId5"/>
                <a:stretch>
                  <a:fillRect b="-2885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ector recto de flecha 17"/>
          <p:cNvCxnSpPr/>
          <p:nvPr/>
        </p:nvCxnSpPr>
        <p:spPr>
          <a:xfrm>
            <a:off x="2187430" y="2629279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73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19672" y="195486"/>
            <a:ext cx="6195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FUNCIONES TRIGONOMÉTRICAS INVESAS</a:t>
            </a:r>
            <a:endParaRPr lang="es-PE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ángulo 3"/>
              <p:cNvSpPr/>
              <p:nvPr/>
            </p:nvSpPr>
            <p:spPr>
              <a:xfrm>
                <a:off x="694075" y="1302919"/>
                <a:ext cx="2075183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PE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s-PE" b="0" i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PE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s-PE" b="0" i="0" smtClean="0">
                          <a:latin typeface="Cambria Math" panose="02040503050406030204" pitchFamily="18" charset="0"/>
                        </a:rPr>
                        <m:t>°)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PE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5" y="1302919"/>
                <a:ext cx="2075183" cy="6109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ángulo 9"/>
              <p:cNvSpPr/>
              <p:nvPr/>
            </p:nvSpPr>
            <p:spPr>
              <a:xfrm>
                <a:off x="3203848" y="1275606"/>
                <a:ext cx="4950296" cy="16140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PE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−10°=</m:t>
                      </m:r>
                      <m:sSup>
                        <m:sSup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PE" i="0">
                              <a:latin typeface="Cambria Math" panose="02040503050406030204" pitchFamily="18" charset="0"/>
                            </a:rPr>
                            <m:t>cos</m:t>
                          </m:r>
                        </m:e>
                        <m:sup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PE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s-PE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  <m:r>
                        <a:rPr lang="es-PE" i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s-PE" b="0" i="0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PE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PE" i="0">
                              <a:latin typeface="Cambria Math" panose="02040503050406030204" pitchFamily="18" charset="0"/>
                            </a:rPr>
                            <m:t>cos</m:t>
                          </m:r>
                        </m:e>
                        <m:sup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PE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s-PE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  <m:r>
                        <a:rPr lang="es-PE" i="0">
                          <a:latin typeface="Cambria Math" panose="02040503050406030204" pitchFamily="18" charset="0"/>
                        </a:rPr>
                        <m:t>+10°;</m:t>
                      </m:r>
                    </m:oMath>
                  </m:oMathPara>
                </a14:m>
                <a:endParaRPr lang="es-PE" i="0" dirty="0" smtClean="0">
                  <a:latin typeface="Cambria Math" panose="02040503050406030204" pitchFamily="18" charset="0"/>
                </a:endParaRPr>
              </a:p>
              <a:p>
                <a:endParaRPr lang="es-PE" i="1" dirty="0" smtClean="0"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PE" i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s-PE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d>
                            <m:dPr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PE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PE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s-PE" i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+10°</m:t>
                          </m:r>
                        </m:e>
                      </m:d>
                      <m:r>
                        <a:rPr lang="es-PE" i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s-PE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s-PE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=25,4739°</m:t>
                      </m:r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1275606"/>
                <a:ext cx="4950296" cy="16140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Conector recto de flecha 10"/>
          <p:cNvCxnSpPr/>
          <p:nvPr/>
        </p:nvCxnSpPr>
        <p:spPr>
          <a:xfrm>
            <a:off x="2779674" y="1616559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02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43608" y="200978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 smtClean="0">
                <a:solidFill>
                  <a:srgbClr val="000000"/>
                </a:solidFill>
              </a:rPr>
              <a:t>Un </a:t>
            </a:r>
            <a:r>
              <a:rPr lang="es-PE" dirty="0">
                <a:solidFill>
                  <a:srgbClr val="000000"/>
                </a:solidFill>
              </a:rPr>
              <a:t>bote es jalado por medio de un malacate situado en un muelle a </a:t>
            </a:r>
            <a:r>
              <a:rPr lang="es-PE" dirty="0" smtClean="0">
                <a:solidFill>
                  <a:srgbClr val="000000"/>
                </a:solidFill>
              </a:rPr>
              <a:t>3 metros </a:t>
            </a:r>
            <a:r>
              <a:rPr lang="es-PE" dirty="0">
                <a:solidFill>
                  <a:srgbClr val="000000"/>
                </a:solidFill>
              </a:rPr>
              <a:t>sobre la cubierta del bote (vea la figura). Sea el ángulo </a:t>
            </a:r>
            <a:r>
              <a:rPr lang="es-PE" dirty="0">
                <a:latin typeface="Symbol" panose="05050102010706020507" pitchFamily="18" charset="2"/>
              </a:rPr>
              <a:t></a:t>
            </a:r>
            <a:r>
              <a:rPr lang="es-PE" dirty="0" smtClean="0">
                <a:solidFill>
                  <a:srgbClr val="000000"/>
                </a:solidFill>
              </a:rPr>
              <a:t> </a:t>
            </a:r>
            <a:r>
              <a:rPr lang="es-PE" dirty="0" smtClean="0">
                <a:solidFill>
                  <a:srgbClr val="000000"/>
                </a:solidFill>
              </a:rPr>
              <a:t>de </a:t>
            </a:r>
            <a:r>
              <a:rPr lang="es-PE" dirty="0">
                <a:solidFill>
                  <a:srgbClr val="000000"/>
                </a:solidFill>
              </a:rPr>
              <a:t>elevación del bote al malacate y sea s la longitud de la cuerda del malacate al bote</a:t>
            </a:r>
            <a:r>
              <a:rPr lang="es-PE" dirty="0" smtClean="0">
                <a:solidFill>
                  <a:srgbClr val="000000"/>
                </a:solidFill>
              </a:rPr>
              <a:t>. </a:t>
            </a:r>
            <a:endParaRPr lang="es-PE" dirty="0">
              <a:solidFill>
                <a:srgbClr val="00000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486" y="1112949"/>
            <a:ext cx="4074290" cy="2001437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251521" y="3131678"/>
            <a:ext cx="32403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a) Escriba </a:t>
            </a:r>
            <a:r>
              <a:rPr lang="es-PE" sz="2000" dirty="0" smtClean="0">
                <a:latin typeface="Symbol" panose="05050102010706020507" pitchFamily="18" charset="2"/>
              </a:rPr>
              <a:t></a:t>
            </a:r>
            <a:r>
              <a:rPr lang="es-PE" sz="3200" dirty="0">
                <a:latin typeface="Symbol" panose="05050102010706020507" pitchFamily="18" charset="2"/>
              </a:rPr>
              <a:t> </a:t>
            </a:r>
            <a:r>
              <a:rPr lang="es-PE" dirty="0" smtClean="0"/>
              <a:t>como </a:t>
            </a:r>
            <a:r>
              <a:rPr lang="es-PE" dirty="0"/>
              <a:t>función de s</a:t>
            </a:r>
            <a:r>
              <a:rPr lang="es-PE" dirty="0" smtClean="0"/>
              <a:t>.</a:t>
            </a:r>
            <a:endParaRPr lang="es-PE" dirty="0"/>
          </a:p>
        </p:txBody>
      </p:sp>
      <p:sp>
        <p:nvSpPr>
          <p:cNvPr id="5" name="Rectángulo 4"/>
          <p:cNvSpPr/>
          <p:nvPr/>
        </p:nvSpPr>
        <p:spPr>
          <a:xfrm>
            <a:off x="4139952" y="1124308"/>
            <a:ext cx="39720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/>
              <a:t>b) Determine </a:t>
            </a:r>
            <a:r>
              <a:rPr lang="es-PE" sz="2000" dirty="0">
                <a:latin typeface="Symbol" panose="05050102010706020507" pitchFamily="18" charset="2"/>
              </a:rPr>
              <a:t></a:t>
            </a:r>
            <a:r>
              <a:rPr lang="es-PE" sz="3200" dirty="0">
                <a:latin typeface="Symbol" panose="05050102010706020507" pitchFamily="18" charset="2"/>
              </a:rPr>
              <a:t> </a:t>
            </a:r>
            <a:r>
              <a:rPr lang="es-PE" dirty="0"/>
              <a:t>cuando </a:t>
            </a:r>
            <a:r>
              <a:rPr lang="es-PE" dirty="0" smtClean="0"/>
              <a:t>s=15 m </a:t>
            </a:r>
            <a:r>
              <a:rPr lang="es-PE" dirty="0"/>
              <a:t>y </a:t>
            </a:r>
            <a:r>
              <a:rPr lang="es-PE" dirty="0" smtClean="0"/>
              <a:t>s=8 m.</a:t>
            </a:r>
            <a:endParaRPr lang="es-PE" dirty="0"/>
          </a:p>
        </p:txBody>
      </p:sp>
      <p:sp>
        <p:nvSpPr>
          <p:cNvPr id="6" name="Rectángulo 5"/>
          <p:cNvSpPr/>
          <p:nvPr/>
        </p:nvSpPr>
        <p:spPr>
          <a:xfrm>
            <a:off x="367861" y="2042199"/>
            <a:ext cx="331888" cy="2646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Rectángulo 6"/>
          <p:cNvSpPr/>
          <p:nvPr/>
        </p:nvSpPr>
        <p:spPr>
          <a:xfrm>
            <a:off x="250100" y="1958697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>
                <a:solidFill>
                  <a:srgbClr val="000000"/>
                </a:solidFill>
              </a:rPr>
              <a:t>3 m</a:t>
            </a:r>
            <a:endParaRPr lang="es-P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ángulo 7"/>
              <p:cNvSpPr/>
              <p:nvPr/>
            </p:nvSpPr>
            <p:spPr>
              <a:xfrm>
                <a:off x="438560" y="3680805"/>
                <a:ext cx="2834750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i="1">
                          <a:latin typeface="Cambria Math" panose="02040503050406030204" pitchFamily="18" charset="0"/>
                        </a:rPr>
                        <m:t>𝑠𝑒𝑛</m:t>
                      </m:r>
                      <m:r>
                        <a:rPr lang="es-PE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s-PE" i="0">
                          <a:latin typeface="Cambria Math" panose="02040503050406030204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es-PE" i="1">
                          <a:latin typeface="Cambria Math" panose="02040503050406030204" pitchFamily="18" charset="0"/>
                        </a:rPr>
                        <m:t>  </m:t>
                      </m:r>
                      <m:r>
                        <a:rPr lang="es-PE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PE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𝑠𝑒</m:t>
                      </m:r>
                      <m:sSup>
                        <m:sSupPr>
                          <m:ctrlPr>
                            <a:rPr lang="es-PE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s-PE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s-PE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PE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PE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s-PE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560" y="3680805"/>
                <a:ext cx="2834750" cy="71468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ángulo 8"/>
              <p:cNvSpPr/>
              <p:nvPr/>
            </p:nvSpPr>
            <p:spPr>
              <a:xfrm>
                <a:off x="4349528" y="1817164"/>
                <a:ext cx="2004075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PE" i="1" smtClean="0">
                          <a:latin typeface="Cambria Math" panose="02040503050406030204" pitchFamily="18" charset="0"/>
                        </a:rPr>
                        <m:t>  </m:t>
                      </m:r>
                      <m:r>
                        <a:rPr lang="es-PE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s-PE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PE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𝑠𝑒</m:t>
                      </m:r>
                      <m:sSup>
                        <m:sSupPr>
                          <m:ctrlPr>
                            <a:rPr lang="es-PE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s-PE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s-PE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PE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PE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s-P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den>
                          </m:f>
                        </m:e>
                      </m:d>
                      <m:r>
                        <a:rPr lang="es-P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9528" y="1817164"/>
                <a:ext cx="2004075" cy="71468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ángulo 9"/>
              <p:cNvSpPr/>
              <p:nvPr/>
            </p:nvSpPr>
            <p:spPr>
              <a:xfrm>
                <a:off x="4349528" y="3001770"/>
                <a:ext cx="1904689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PE" i="1" smtClean="0">
                          <a:latin typeface="Cambria Math" panose="02040503050406030204" pitchFamily="18" charset="0"/>
                        </a:rPr>
                        <m:t>  </m:t>
                      </m:r>
                      <m:r>
                        <a:rPr lang="es-PE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s-PE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PE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𝑠𝑒</m:t>
                      </m:r>
                      <m:sSup>
                        <m:sSupPr>
                          <m:ctrlPr>
                            <a:rPr lang="es-PE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s-PE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s-PE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PE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PE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s-P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18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9528" y="3001770"/>
                <a:ext cx="1904689" cy="71468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ángulo 10"/>
              <p:cNvSpPr/>
              <p:nvPr/>
            </p:nvSpPr>
            <p:spPr>
              <a:xfrm>
                <a:off x="6153630" y="1958697"/>
                <a:ext cx="15795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=11,5370°</m:t>
                      </m:r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3630" y="1958697"/>
                <a:ext cx="1579599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ángulo 11"/>
              <p:cNvSpPr/>
              <p:nvPr/>
            </p:nvSpPr>
            <p:spPr>
              <a:xfrm>
                <a:off x="6153630" y="3114386"/>
                <a:ext cx="15138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E" dirty="0" smtClean="0"/>
                  <a:t>; </a:t>
                </a:r>
                <a14:m>
                  <m:oMath xmlns:m="http://schemas.openxmlformats.org/officeDocument/2006/math">
                    <m:r>
                      <a:rPr lang="es-PE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s-PE" i="0">
                        <a:latin typeface="Cambria Math" panose="02040503050406030204" pitchFamily="18" charset="0"/>
                      </a:rPr>
                      <m:t>=9,5941°</m:t>
                    </m:r>
                  </m:oMath>
                </a14:m>
                <a:endParaRPr lang="es-PE" dirty="0"/>
              </a:p>
            </p:txBody>
          </p:sp>
        </mc:Choice>
        <mc:Fallback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3630" y="3114386"/>
                <a:ext cx="1513876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3213" t="-10000" b="-26667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085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15616" y="123478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 smtClean="0">
                <a:solidFill>
                  <a:srgbClr val="000000"/>
                </a:solidFill>
              </a:rPr>
              <a:t>Una </a:t>
            </a:r>
            <a:r>
              <a:rPr lang="es-PE" dirty="0">
                <a:solidFill>
                  <a:srgbClr val="000000"/>
                </a:solidFill>
              </a:rPr>
              <a:t>cámara de televisión al nivel del suelo está filmando el despegue de un transbordador espacial en un punto a 750 metros de la plataforma de </a:t>
            </a:r>
            <a:r>
              <a:rPr lang="es-PE" dirty="0" smtClean="0">
                <a:solidFill>
                  <a:srgbClr val="000000"/>
                </a:solidFill>
              </a:rPr>
              <a:t>lanzamiento. </a:t>
            </a:r>
            <a:r>
              <a:rPr lang="es-PE" dirty="0">
                <a:solidFill>
                  <a:srgbClr val="000000"/>
                </a:solidFill>
              </a:rPr>
              <a:t>Sea el ángulo </a:t>
            </a:r>
            <a:r>
              <a:rPr lang="es-PE" dirty="0">
                <a:latin typeface="Symbol" panose="05050102010706020507" pitchFamily="18" charset="2"/>
              </a:rPr>
              <a:t> </a:t>
            </a:r>
            <a:r>
              <a:rPr lang="es-PE" dirty="0" smtClean="0">
                <a:solidFill>
                  <a:srgbClr val="000000"/>
                </a:solidFill>
              </a:rPr>
              <a:t>de elevación del transbordador y sea s la altura del transbordador.</a:t>
            </a:r>
            <a:endParaRPr lang="es-PE" dirty="0">
              <a:solidFill>
                <a:srgbClr val="000000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211960" y="1214688"/>
            <a:ext cx="4464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 smtClean="0"/>
              <a:t>b</a:t>
            </a:r>
            <a:r>
              <a:rPr lang="es-PE" dirty="0"/>
              <a:t>) Determine </a:t>
            </a:r>
            <a:r>
              <a:rPr lang="es-PE" dirty="0">
                <a:latin typeface="Symbol" panose="05050102010706020507" pitchFamily="18" charset="2"/>
              </a:rPr>
              <a:t></a:t>
            </a:r>
            <a:r>
              <a:rPr lang="es-PE" dirty="0" smtClean="0"/>
              <a:t> </a:t>
            </a:r>
            <a:r>
              <a:rPr lang="es-PE" dirty="0" smtClean="0"/>
              <a:t>cuando </a:t>
            </a:r>
            <a:r>
              <a:rPr lang="es-PE" dirty="0" smtClean="0"/>
              <a:t>s=250 m </a:t>
            </a:r>
            <a:r>
              <a:rPr lang="es-PE" dirty="0"/>
              <a:t>y </a:t>
            </a:r>
            <a:r>
              <a:rPr lang="es-PE" dirty="0" smtClean="0"/>
              <a:t>s= 1430 m</a:t>
            </a:r>
            <a:endParaRPr lang="es-PE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016872"/>
            <a:ext cx="2808312" cy="2467689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51520" y="3484561"/>
            <a:ext cx="3092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/>
              <a:t>a) Escriba </a:t>
            </a:r>
            <a:r>
              <a:rPr lang="es-PE" dirty="0">
                <a:latin typeface="Symbol" panose="05050102010706020507" pitchFamily="18" charset="2"/>
              </a:rPr>
              <a:t></a:t>
            </a:r>
            <a:r>
              <a:rPr lang="es-PE" dirty="0" smtClean="0"/>
              <a:t> </a:t>
            </a:r>
            <a:r>
              <a:rPr lang="es-PE" dirty="0"/>
              <a:t>como función de x.</a:t>
            </a:r>
            <a:endParaRPr lang="es-P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ángulo 5"/>
              <p:cNvSpPr/>
              <p:nvPr/>
            </p:nvSpPr>
            <p:spPr>
              <a:xfrm>
                <a:off x="380241" y="3853893"/>
                <a:ext cx="3306611" cy="5667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s-PE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s-PE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PE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s-PE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num>
                        <m:den>
                          <m:r>
                            <a:rPr lang="es-P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750</m:t>
                          </m:r>
                        </m:den>
                      </m:f>
                      <m:r>
                        <a:rPr lang="es-PE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es-PE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  </m:t>
                      </m:r>
                      <m:r>
                        <a:rPr lang="es-PE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s-PE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PE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𝑡𝑎</m:t>
                      </m:r>
                      <m:sSup>
                        <m:sSupPr>
                          <m:ctrlPr>
                            <a:rPr lang="es-PE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s-PE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s-PE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PE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s-PE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num>
                            <m:den>
                              <m:r>
                                <a:rPr lang="es-PE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750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41" y="3853893"/>
                <a:ext cx="3306611" cy="56675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ángulo 6"/>
              <p:cNvSpPr/>
              <p:nvPr/>
            </p:nvSpPr>
            <p:spPr>
              <a:xfrm>
                <a:off x="4015220" y="2499742"/>
                <a:ext cx="2121671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PE" i="1" smtClean="0">
                          <a:latin typeface="Cambria Math" panose="02040503050406030204" pitchFamily="18" charset="0"/>
                        </a:rPr>
                        <m:t> </m:t>
                      </m:r>
                      <m:r>
                        <a:rPr lang="es-PE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s-PE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PE" i="1">
                          <a:latin typeface="Cambria Math" panose="02040503050406030204" pitchFamily="18" charset="0"/>
                        </a:rPr>
                        <m:t>𝑡𝑎</m:t>
                      </m:r>
                      <m:sSup>
                        <m:sSup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s-PE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PE" b="0" i="0" smtClean="0">
                                  <a:latin typeface="Cambria Math" panose="02040503050406030204" pitchFamily="18" charset="0"/>
                                </a:rPr>
                                <m:t>1430</m:t>
                              </m:r>
                            </m:num>
                            <m:den>
                              <m:r>
                                <a:rPr lang="es-PE" i="1">
                                  <a:latin typeface="Cambria Math" panose="02040503050406030204" pitchFamily="18" charset="0"/>
                                </a:rPr>
                                <m:t>750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5220" y="2499742"/>
                <a:ext cx="2121671" cy="71468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ángulo 7"/>
              <p:cNvSpPr/>
              <p:nvPr/>
            </p:nvSpPr>
            <p:spPr>
              <a:xfrm>
                <a:off x="4355976" y="1628614"/>
                <a:ext cx="1993431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PE" i="1" smtClean="0">
                          <a:latin typeface="Cambria Math" panose="02040503050406030204" pitchFamily="18" charset="0"/>
                        </a:rPr>
                        <m:t> </m:t>
                      </m:r>
                      <m:r>
                        <a:rPr lang="es-PE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s-PE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PE" i="1">
                          <a:latin typeface="Cambria Math" panose="02040503050406030204" pitchFamily="18" charset="0"/>
                        </a:rPr>
                        <m:t>𝑡𝑎</m:t>
                      </m:r>
                      <m:sSup>
                        <m:sSup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s-PE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PE" b="0" i="0" smtClean="0">
                                  <a:latin typeface="Cambria Math" panose="02040503050406030204" pitchFamily="18" charset="0"/>
                                </a:rPr>
                                <m:t>250</m:t>
                              </m:r>
                            </m:num>
                            <m:den>
                              <m:r>
                                <a:rPr lang="es-PE" i="1">
                                  <a:latin typeface="Cambria Math" panose="02040503050406030204" pitchFamily="18" charset="0"/>
                                </a:rPr>
                                <m:t>750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1628614"/>
                <a:ext cx="1993431" cy="71468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ángulo 8"/>
              <p:cNvSpPr/>
              <p:nvPr/>
            </p:nvSpPr>
            <p:spPr>
              <a:xfrm>
                <a:off x="6489441" y="1751900"/>
                <a:ext cx="15795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s-PE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=18,4394°</m:t>
                      </m:r>
                    </m:oMath>
                  </m:oMathPara>
                </a14:m>
                <a:endParaRPr lang="es-PE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9441" y="1751900"/>
                <a:ext cx="1579599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ángulo 9"/>
              <p:cNvSpPr/>
              <p:nvPr/>
            </p:nvSpPr>
            <p:spPr>
              <a:xfrm>
                <a:off x="6300191" y="2672417"/>
                <a:ext cx="15795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s-PE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=62,3241°</m:t>
                      </m:r>
                    </m:oMath>
                  </m:oMathPara>
                </a14:m>
                <a:endParaRPr lang="es-PE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1" y="2672417"/>
                <a:ext cx="1579599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Conector recto de flecha 11"/>
          <p:cNvCxnSpPr>
            <a:stCxn id="8" idx="3"/>
          </p:cNvCxnSpPr>
          <p:nvPr/>
        </p:nvCxnSpPr>
        <p:spPr>
          <a:xfrm flipV="1">
            <a:off x="6349407" y="1985955"/>
            <a:ext cx="23881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 flipV="1">
            <a:off x="6099133" y="2894481"/>
            <a:ext cx="23881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83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1031</TotalTime>
  <Words>279</Words>
  <Application>Microsoft Office PowerPoint</Application>
  <PresentationFormat>Presentación en pantalla (16:9)</PresentationFormat>
  <Paragraphs>53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Britannic Bold</vt:lpstr>
      <vt:lpstr>Calibri</vt:lpstr>
      <vt:lpstr>Calibri Light</vt:lpstr>
      <vt:lpstr>Cambria Math</vt:lpstr>
      <vt:lpstr>Symbol</vt:lpstr>
      <vt:lpstr>Tema de Office</vt:lpstr>
      <vt:lpstr> Gráfica de Funciones Función Trigonométrica Inversa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User</cp:lastModifiedBy>
  <cp:revision>73</cp:revision>
  <dcterms:created xsi:type="dcterms:W3CDTF">2015-02-13T23:43:15Z</dcterms:created>
  <dcterms:modified xsi:type="dcterms:W3CDTF">2017-08-05T21:13:57Z</dcterms:modified>
</cp:coreProperties>
</file>