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3"/>
  </p:handoutMasterIdLst>
  <p:sldIdLst>
    <p:sldId id="257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58" r:id="rId12"/>
  </p:sldIdLst>
  <p:sldSz cx="9144000" cy="5143500" type="screen16x9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30" autoAdjust="0"/>
    <p:restoredTop sz="94660"/>
  </p:normalViewPr>
  <p:slideViewPr>
    <p:cSldViewPr>
      <p:cViewPr varScale="1">
        <p:scale>
          <a:sx n="144" d="100"/>
          <a:sy n="144" d="100"/>
        </p:scale>
        <p:origin x="104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C466A-E7E9-684E-9641-DA54B426BB64}" type="datetimeFigureOut">
              <a:rPr lang="es-ES" smtClean="0"/>
              <a:t>11/08/2017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C021E-8DAB-C544-B03B-C00472EEB8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3707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26030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0643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7789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4506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13441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5906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25116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4752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6374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1050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91971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9690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7"/>
          <p:cNvSpPr>
            <a:spLocks noGrp="1"/>
          </p:cNvSpPr>
          <p:nvPr>
            <p:ph type="ctrTitle"/>
          </p:nvPr>
        </p:nvSpPr>
        <p:spPr>
          <a:xfrm>
            <a:off x="0" y="1649884"/>
            <a:ext cx="9144000" cy="852810"/>
          </a:xfrm>
        </p:spPr>
        <p:txBody>
          <a:bodyPr>
            <a:noAutofit/>
          </a:bodyPr>
          <a:lstStyle/>
          <a:p>
            <a:r>
              <a:rPr lang="es-ES" sz="2800" b="1" dirty="0">
                <a:latin typeface="Century Gothic" panose="020B0502020202020204" pitchFamily="34" charset="0"/>
              </a:rPr>
              <a:t>Presentación de la asignatura</a:t>
            </a:r>
            <a:br>
              <a:rPr lang="es-ES" sz="2800" b="1" dirty="0">
                <a:latin typeface="Century Gothic" panose="020B0502020202020204" pitchFamily="34" charset="0"/>
              </a:rPr>
            </a:br>
            <a:r>
              <a:rPr lang="es-ES" sz="3600" b="1" dirty="0">
                <a:latin typeface="Century Gothic" panose="020B0502020202020204" pitchFamily="34" charset="0"/>
              </a:rPr>
              <a:t>Derecho Administrativo II</a:t>
            </a:r>
            <a:endParaRPr lang="es-PE" sz="3600" b="1" dirty="0">
              <a:latin typeface="Century Gothic" panose="020B0502020202020204" pitchFamily="34" charset="0"/>
            </a:endParaRPr>
          </a:p>
        </p:txBody>
      </p:sp>
      <p:sp>
        <p:nvSpPr>
          <p:cNvPr id="7" name="Subtítulo 8"/>
          <p:cNvSpPr>
            <a:spLocks noGrp="1"/>
          </p:cNvSpPr>
          <p:nvPr>
            <p:ph type="subTitle" idx="1"/>
          </p:nvPr>
        </p:nvSpPr>
        <p:spPr>
          <a:xfrm>
            <a:off x="1143000" y="2455173"/>
            <a:ext cx="6858000" cy="432048"/>
          </a:xfrm>
        </p:spPr>
        <p:txBody>
          <a:bodyPr>
            <a:noAutofit/>
          </a:bodyPr>
          <a:lstStyle/>
          <a:p>
            <a:r>
              <a:rPr lang="es-ES" sz="2800" b="1" dirty="0" smtClean="0">
                <a:latin typeface="Century Gothic" panose="020B0502020202020204" pitchFamily="34" charset="0"/>
              </a:rPr>
              <a:t>Claudia </a:t>
            </a:r>
            <a:r>
              <a:rPr lang="es-ES" sz="2800" b="1" dirty="0">
                <a:latin typeface="Century Gothic" panose="020B0502020202020204" pitchFamily="34" charset="0"/>
              </a:rPr>
              <a:t>Linares</a:t>
            </a:r>
            <a:endParaRPr lang="es-PE" sz="2800" b="1" dirty="0">
              <a:latin typeface="Century Gothic" panose="020B0502020202020204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781944" y="519522"/>
            <a:ext cx="5580112" cy="1224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PE" sz="36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3075806"/>
            <a:ext cx="2736304" cy="184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766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8156" y="365677"/>
            <a:ext cx="6967686" cy="504056"/>
          </a:xfrm>
        </p:spPr>
        <p:txBody>
          <a:bodyPr>
            <a:noAutofit/>
          </a:bodyPr>
          <a:lstStyle/>
          <a:p>
            <a:pPr algn="ctr"/>
            <a:r>
              <a:rPr lang="es-PE" sz="2800" b="1" dirty="0">
                <a:latin typeface="+mn-lt"/>
              </a:rPr>
              <a:t>Recomendaciones</a:t>
            </a:r>
            <a:r>
              <a:rPr lang="es-PE" sz="2800" b="1" dirty="0">
                <a:latin typeface="Century Gothic" panose="020B0502020202020204" pitchFamily="34" charset="0"/>
              </a:rPr>
              <a:t> finales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3568" y="1041158"/>
            <a:ext cx="7507746" cy="127928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PE" sz="1800" dirty="0"/>
              <a:t>En las sesiones virtuales de cada semana, guiaré tu aprendizaje, orientaré el desarrollo de actividades y atenderé tus dudas en inquietudes.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PE" sz="1800" dirty="0"/>
              <a:t>Con estas indicaciones, estamos listos para iniciar nuestra asignatura.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9143999" cy="555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PE" sz="2800" b="1" dirty="0">
              <a:solidFill>
                <a:schemeClr val="tx2"/>
              </a:solidFill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395536" y="771550"/>
            <a:ext cx="820891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endParaRPr lang="es-PE" sz="18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333" y="2320438"/>
            <a:ext cx="5643331" cy="184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15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843558"/>
            <a:ext cx="9144000" cy="1342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latin typeface="Century Gothic" panose="020B0502020202020204" pitchFamily="34" charset="0"/>
              </a:rPr>
              <a:t>Bienvenido a la asignatura de</a:t>
            </a:r>
            <a:r>
              <a:rPr lang="es-ES" sz="2000" b="1" dirty="0">
                <a:latin typeface="Century Gothic" panose="020B0502020202020204" pitchFamily="34" charset="0"/>
              </a:rPr>
              <a:t/>
            </a:r>
            <a:br>
              <a:rPr lang="es-ES" sz="2000" b="1" dirty="0">
                <a:latin typeface="Century Gothic" panose="020B0502020202020204" pitchFamily="34" charset="0"/>
              </a:rPr>
            </a:br>
            <a:r>
              <a:rPr lang="es-ES" sz="3600" b="1" dirty="0">
                <a:latin typeface="Century Gothic" panose="020B0502020202020204" pitchFamily="34" charset="0"/>
              </a:rPr>
              <a:t>Derecho Administrativo II</a:t>
            </a:r>
            <a:endParaRPr lang="es-PE" sz="3600" b="1" dirty="0">
              <a:latin typeface="Century Gothic" panose="020B0502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1995686"/>
            <a:ext cx="5328592" cy="228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33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69336"/>
            <a:ext cx="9144000" cy="504056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>
                <a:latin typeface="+mn-lt"/>
              </a:rPr>
              <a:t>Derecho Administrativo II</a:t>
            </a:r>
            <a:endParaRPr lang="es-PE" sz="2800" b="1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987574"/>
            <a:ext cx="7776864" cy="22322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1800" dirty="0"/>
              <a:t>La asignatura corresponde al área de estudios específicos de la profesión, es de naturaleza teórico-práctica. Tiene como propósito desarrollar en el estudiante habilidades y conocimientos que le permitan profundizar en el análisis conceptual y normativo del estado peruano en el marco de la Constitución Política de 1993.</a:t>
            </a:r>
          </a:p>
          <a:p>
            <a:pPr marL="0" indent="0" algn="just">
              <a:buNone/>
            </a:pPr>
            <a:r>
              <a:rPr lang="es-ES" sz="1800" dirty="0"/>
              <a:t>La asignatura contiene: Constitución y Estado en el Perú. Estructura, poderes y organismos autónomos del Estado, en la Constitución Política de 1993. Garantías procesales de la administración pública</a:t>
            </a:r>
            <a:r>
              <a:rPr lang="es-ES" sz="1800" dirty="0" smtClean="0"/>
              <a:t>.</a:t>
            </a:r>
            <a:endParaRPr lang="es-PE" sz="1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3219821"/>
            <a:ext cx="3312368" cy="142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36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75506"/>
            <a:ext cx="9144000" cy="504056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>
                <a:latin typeface="+mn-lt"/>
              </a:rPr>
              <a:t>Resultado de aprendizaje</a:t>
            </a:r>
            <a:endParaRPr lang="es-PE" sz="2800" b="1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8097" y="1028733"/>
            <a:ext cx="7408279" cy="30963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1800" dirty="0"/>
              <a:t>Al finalizar la asignatura, el estudiante será capaz de analizar la estructura y organización del Estado peruano, considerando las atribuciones y competencias de los poderes del Estado (Ejecutivo, Legislativo y Judicial), los organismos constitucionalmente autónomos, los sistemas administrativos que rigen la administración pública y la dinámica de los gobiernos regionales y locales, dentro del modelo </a:t>
            </a:r>
            <a:r>
              <a:rPr lang="es-ES" sz="1800" dirty="0" err="1"/>
              <a:t>descentralista</a:t>
            </a:r>
            <a:r>
              <a:rPr lang="es-ES" sz="1800" dirty="0"/>
              <a:t> peruano.</a:t>
            </a:r>
            <a:endParaRPr lang="es-PE" sz="18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9144000" cy="483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PE" sz="2800" b="1" dirty="0">
              <a:latin typeface="Century Gothic" panose="020B0502020202020204" pitchFamily="34" charset="0"/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67544" y="627534"/>
            <a:ext cx="8208912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es-PE" sz="18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740" y="2715766"/>
            <a:ext cx="4680520" cy="169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38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7604" y="379446"/>
            <a:ext cx="6967686" cy="504056"/>
          </a:xfrm>
        </p:spPr>
        <p:txBody>
          <a:bodyPr>
            <a:noAutofit/>
          </a:bodyPr>
          <a:lstStyle/>
          <a:p>
            <a:pPr algn="ctr"/>
            <a:r>
              <a:rPr lang="es-PE" sz="2800" b="1" dirty="0">
                <a:latin typeface="+mn-lt"/>
              </a:rPr>
              <a:t>Organización de los aprendizajes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132206"/>
            <a:ext cx="9144000" cy="384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PE" sz="28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5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1597443"/>
              </p:ext>
            </p:extLst>
          </p:nvPr>
        </p:nvGraphicFramePr>
        <p:xfrm>
          <a:off x="467544" y="1347614"/>
          <a:ext cx="7560841" cy="191777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80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0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4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849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4738">
                <a:tc>
                  <a:txBody>
                    <a:bodyPr/>
                    <a:lstStyle/>
                    <a:p>
                      <a:pPr algn="ctr"/>
                      <a:r>
                        <a:rPr lang="es-PE" sz="1800" dirty="0"/>
                        <a:t>Unidad I</a:t>
                      </a:r>
                      <a:endParaRPr lang="es-PE" sz="1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/>
                        <a:t>Unidad II</a:t>
                      </a:r>
                      <a:endParaRPr lang="es-PE" sz="1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/>
                        <a:t>Unidad III</a:t>
                      </a:r>
                      <a:endParaRPr lang="es-PE" sz="1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/>
                        <a:t>Unidad IV</a:t>
                      </a:r>
                      <a:endParaRPr lang="es-PE" sz="1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7100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Formas de Estado y Gobierno</a:t>
                      </a:r>
                      <a:endParaRPr lang="es-PE" sz="1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La Organización del Estado en la Gestión Pública</a:t>
                      </a:r>
                      <a:endParaRPr lang="es-PE" sz="1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/>
                        <a:t>La Administración Pública Moderna</a:t>
                      </a:r>
                      <a:endParaRPr lang="es-PE" sz="1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Los Sistema Administrativos en la Administración Pública</a:t>
                      </a:r>
                      <a:endParaRPr lang="es-PE" sz="1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3421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369927"/>
            <a:ext cx="7770118" cy="504056"/>
          </a:xfrm>
        </p:spPr>
        <p:txBody>
          <a:bodyPr>
            <a:noAutofit/>
          </a:bodyPr>
          <a:lstStyle/>
          <a:p>
            <a:pPr algn="ctr"/>
            <a:r>
              <a:rPr lang="es-PE" sz="2800" b="1" dirty="0">
                <a:latin typeface="+mn-lt"/>
              </a:rPr>
              <a:t>Unidad I: </a:t>
            </a:r>
            <a:r>
              <a:rPr lang="es-ES" sz="2800" b="1" dirty="0">
                <a:latin typeface="+mn-lt"/>
              </a:rPr>
              <a:t>Formas de Estado y Gobierno</a:t>
            </a:r>
            <a:endParaRPr lang="es-PE" sz="2800" b="1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6" y="1057821"/>
            <a:ext cx="7447724" cy="34581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PE" sz="1600" b="1" dirty="0"/>
              <a:t>Resultado de aprendizaje: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s-ES" sz="1600" dirty="0"/>
              <a:t>Al finalizar la unidad, el estudiante será capaz de identificar entre formas de Estado y formas de gobierno, como fundamentos para el estudio y comprensión de la estructura del Estado peruano y su relación con la Constitución.</a:t>
            </a:r>
          </a:p>
          <a:p>
            <a:pPr marL="0" indent="0" algn="just">
              <a:buNone/>
            </a:pPr>
            <a:r>
              <a:rPr lang="es-PE" sz="1600" b="1" dirty="0"/>
              <a:t>Conocimientos: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s-ES" sz="1600" dirty="0"/>
              <a:t>Formas territoriales de Estado: centralizado, descentralizado, federal y autonómico.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s-ES" sz="1600" dirty="0"/>
              <a:t>Uniones de Estados y el derecho político.</a:t>
            </a:r>
          </a:p>
          <a:p>
            <a:pPr marL="0" indent="0">
              <a:buNone/>
            </a:pPr>
            <a:r>
              <a:rPr lang="es-PE" sz="1600" b="1" dirty="0"/>
              <a:t>Actividad:</a:t>
            </a:r>
          </a:p>
          <a:p>
            <a:pPr marL="0" indent="0" algn="just">
              <a:buNone/>
            </a:pPr>
            <a:r>
              <a:rPr lang="es-CR" sz="1600" dirty="0"/>
              <a:t>Realice un comentario en el foro señalando </a:t>
            </a:r>
            <a:r>
              <a:rPr lang="es-ES" sz="1600" dirty="0"/>
              <a:t>cuál es la forma de estado y de gobierno que aplica en Perú y emita su opinión fundamentada y justificada respecto a esta forma y si considera que es la adecua o si es correspondería una modificación de la misma. </a:t>
            </a:r>
            <a:endParaRPr lang="es-PE" sz="1600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395536" y="764704"/>
            <a:ext cx="6552728" cy="3967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PE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4" r="9895"/>
          <a:stretch/>
        </p:blipFill>
        <p:spPr>
          <a:xfrm>
            <a:off x="7524327" y="7049"/>
            <a:ext cx="1589855" cy="105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79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51470"/>
            <a:ext cx="8388424" cy="987574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>
                <a:latin typeface="+mn-lt"/>
              </a:rPr>
              <a:t>Unidad II: </a:t>
            </a:r>
            <a:r>
              <a:rPr lang="es-ES" sz="2800" b="1" dirty="0" smtClean="0">
                <a:latin typeface="+mn-lt"/>
              </a:rPr>
              <a:t>La organización del estado en la gestión pública</a:t>
            </a:r>
            <a:endParaRPr lang="es-PE" sz="2800" b="1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7232" y="1203598"/>
            <a:ext cx="7344816" cy="30963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PE" sz="1600" b="1" dirty="0"/>
              <a:t>Resultado de aprendizaje: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es-ES" sz="1600" dirty="0"/>
              <a:t>Al finalizar la unidad, el estudiante será capaz de analizar el rol y protagonismo del Estado peruano, sus poderes públicos en un Estado moderno y su relación con los modelos de gestión pública.</a:t>
            </a:r>
          </a:p>
          <a:p>
            <a:pPr marL="0" lvl="0" indent="0" algn="just">
              <a:buNone/>
            </a:pPr>
            <a:r>
              <a:rPr lang="es-PE" sz="1600" b="1" dirty="0"/>
              <a:t>Contenidos:</a:t>
            </a:r>
          </a:p>
          <a:p>
            <a:pPr>
              <a:buFont typeface="+mj-lt"/>
              <a:buAutoNum type="arabicPeriod"/>
            </a:pPr>
            <a:r>
              <a:rPr lang="es-PE" sz="1600" dirty="0"/>
              <a:t> </a:t>
            </a:r>
            <a:r>
              <a:rPr lang="es-ES" sz="1600" dirty="0"/>
              <a:t>El Estado. Fines, funciones y su relación con la administración pública </a:t>
            </a:r>
          </a:p>
          <a:p>
            <a:pPr>
              <a:buFont typeface="+mj-lt"/>
              <a:buAutoNum type="arabicPeriod"/>
            </a:pPr>
            <a:r>
              <a:rPr lang="es-ES" sz="1600" dirty="0"/>
              <a:t> El modelo </a:t>
            </a:r>
            <a:r>
              <a:rPr lang="es-ES" sz="1600" dirty="0" err="1"/>
              <a:t>Weberiano</a:t>
            </a:r>
            <a:r>
              <a:rPr lang="es-ES" sz="1600" dirty="0"/>
              <a:t>, la new </a:t>
            </a:r>
            <a:r>
              <a:rPr lang="es-ES" sz="1600" dirty="0" err="1"/>
              <a:t>managment</a:t>
            </a:r>
            <a:r>
              <a:rPr lang="es-ES" sz="1600" dirty="0"/>
              <a:t> </a:t>
            </a:r>
            <a:r>
              <a:rPr lang="es-ES" sz="1600" dirty="0" err="1"/>
              <a:t>public</a:t>
            </a:r>
            <a:r>
              <a:rPr lang="es-ES" sz="1600" dirty="0"/>
              <a:t> y el modelo institucional.</a:t>
            </a:r>
          </a:p>
          <a:p>
            <a:pPr marL="0" indent="0">
              <a:buNone/>
            </a:pPr>
            <a:r>
              <a:rPr lang="es-PE" sz="1600" b="1" dirty="0"/>
              <a:t>Actividad: </a:t>
            </a:r>
          </a:p>
          <a:p>
            <a:pPr marL="0" indent="0" algn="just">
              <a:buNone/>
            </a:pPr>
            <a:r>
              <a:rPr lang="es-ES" sz="1600" dirty="0"/>
              <a:t>Realice un trabajo escrito que conste de dos partes: en la primera, explique el concepto, los elementos y características de los distintos modelos de gestión pública; y en la segunda, explique cuál o cuáles de estos modelos se aplican en el estado peruano; elabore su respuesta y presente situaciones (ejemplo) que la sustenten. </a:t>
            </a:r>
            <a:endParaRPr lang="es-PE" sz="16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9029750" cy="483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PE" sz="2800" b="1" dirty="0">
              <a:solidFill>
                <a:schemeClr val="tx2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9800" y="578742"/>
            <a:ext cx="1186448" cy="168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17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39508"/>
            <a:ext cx="9114951" cy="504056"/>
          </a:xfrm>
        </p:spPr>
        <p:txBody>
          <a:bodyPr>
            <a:noAutofit/>
          </a:bodyPr>
          <a:lstStyle/>
          <a:p>
            <a:pPr algn="ctr"/>
            <a:r>
              <a:rPr lang="es-PE" sz="2800" b="1" dirty="0">
                <a:latin typeface="+mn-lt"/>
              </a:rPr>
              <a:t>Unidad III: </a:t>
            </a:r>
            <a:r>
              <a:rPr lang="es-ES" sz="2800" b="1" dirty="0" smtClean="0">
                <a:latin typeface="+mn-lt"/>
              </a:rPr>
              <a:t>La administración pública moderna</a:t>
            </a:r>
            <a:endParaRPr lang="es-PE" sz="2800" b="1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936805"/>
            <a:ext cx="7272808" cy="30963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PE" sz="1600" b="1" dirty="0"/>
              <a:t>Resultado de aprendizaje: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s-ES" sz="1600" dirty="0"/>
              <a:t>Al finalizar la unidad, el estudiante será capaz de analizar la amplia competencia de la administración pública para satisfacer los servicios públicos a la ciudadanía, considerando las principales innovaciones en la prestación de los servicios públicos.</a:t>
            </a:r>
          </a:p>
          <a:p>
            <a:pPr marL="0" indent="0" algn="just">
              <a:buNone/>
            </a:pPr>
            <a:r>
              <a:rPr lang="es-PE" sz="1600" b="1" dirty="0"/>
              <a:t>Contenidos:</a:t>
            </a:r>
          </a:p>
          <a:p>
            <a:pPr>
              <a:buFont typeface="+mj-lt"/>
              <a:buAutoNum type="arabicPeriod"/>
            </a:pPr>
            <a:r>
              <a:rPr lang="es-ES" sz="1600" dirty="0"/>
              <a:t>Fundamentos de la administración pública.</a:t>
            </a:r>
          </a:p>
          <a:p>
            <a:pPr>
              <a:buFont typeface="+mj-lt"/>
              <a:buAutoNum type="arabicPeriod"/>
            </a:pPr>
            <a:r>
              <a:rPr lang="es-ES" sz="1600" dirty="0"/>
              <a:t>El gobierno abierto, electrónico y gobierno digital.</a:t>
            </a:r>
          </a:p>
          <a:p>
            <a:pPr>
              <a:buFont typeface="+mj-lt"/>
              <a:buAutoNum type="arabicPeriod"/>
            </a:pPr>
            <a:r>
              <a:rPr lang="es-ES" sz="1600" dirty="0"/>
              <a:t> La innovación pública. Experiencias comparadas.</a:t>
            </a:r>
          </a:p>
          <a:p>
            <a:pPr marL="0" indent="0">
              <a:buNone/>
            </a:pPr>
            <a:r>
              <a:rPr lang="es-PE" sz="1600" b="1" dirty="0"/>
              <a:t>Actividad: </a:t>
            </a:r>
          </a:p>
          <a:p>
            <a:pPr marL="0" indent="0" algn="just">
              <a:buNone/>
            </a:pPr>
            <a:r>
              <a:rPr lang="es-PE" sz="1600" dirty="0"/>
              <a:t>Elabore un trabajo que consista en analizar la situación actual de una entidad administrativa seleccionada, indicando cuál es su finalidad, objetivos, funciones y de una opinión respecto a la gestión de la misma señalando oportunidades de mejora; y señale cuál o cuáles de las innovaciones en la prestación de los servicios de la administración pública podrían aplicarse en dicha entidad y su efecto.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9029750" cy="483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PE" sz="2800" b="1" dirty="0">
              <a:solidFill>
                <a:schemeClr val="tx2"/>
              </a:solidFill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67544" y="742025"/>
            <a:ext cx="7344816" cy="410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PE" sz="18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5813" y="823026"/>
            <a:ext cx="1524344" cy="110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58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915566"/>
          </a:xfrm>
        </p:spPr>
        <p:txBody>
          <a:bodyPr>
            <a:noAutofit/>
          </a:bodyPr>
          <a:lstStyle/>
          <a:p>
            <a:pPr algn="ctr"/>
            <a:r>
              <a:rPr lang="es-PE" sz="2800" b="1" dirty="0">
                <a:latin typeface="+mn-lt"/>
              </a:rPr>
              <a:t>Unidad IV: </a:t>
            </a:r>
            <a:r>
              <a:rPr lang="es-ES" sz="2800" b="1" dirty="0" smtClean="0">
                <a:latin typeface="+mn-lt"/>
              </a:rPr>
              <a:t>Los sistema administrativos en la administración pública</a:t>
            </a:r>
            <a:endParaRPr lang="es-PE" sz="2800" b="1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149997"/>
            <a:ext cx="6993508" cy="31683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PE" sz="1800" b="1" dirty="0"/>
              <a:t>Resultado de aprendizaje:</a:t>
            </a:r>
          </a:p>
          <a:p>
            <a:pPr marL="0" indent="0" algn="just">
              <a:buNone/>
            </a:pPr>
            <a:r>
              <a:rPr lang="es-ES" sz="1800" dirty="0"/>
              <a:t>Al finalizar la unidad, el estudiante será capaz de interpretar casos sobre los sistemas administrativos y su relación con los niveles de gobierno central, regional y local.</a:t>
            </a:r>
          </a:p>
          <a:p>
            <a:pPr marL="0" indent="0" algn="just">
              <a:buNone/>
            </a:pPr>
            <a:r>
              <a:rPr lang="es-PE" sz="1800" b="1" dirty="0"/>
              <a:t>Contenidos:</a:t>
            </a:r>
          </a:p>
          <a:p>
            <a:pPr>
              <a:buFont typeface="+mj-lt"/>
              <a:buAutoNum type="arabicPeriod"/>
            </a:pPr>
            <a:r>
              <a:rPr lang="es-ES" sz="1800" dirty="0"/>
              <a:t>Control, presupuesto, abastecimientos, planeamiento estratégico y contabilidad.</a:t>
            </a:r>
          </a:p>
          <a:p>
            <a:pPr>
              <a:buFont typeface="+mj-lt"/>
              <a:buAutoNum type="arabicPeriod"/>
            </a:pPr>
            <a:r>
              <a:rPr lang="es-ES" sz="1800" dirty="0"/>
              <a:t>Modernización del Estado, tesorería, inversión pública, recursos humanos y defensa del Estado.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2373" y="4208"/>
            <a:ext cx="9029750" cy="4793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PE" sz="2800" b="1" dirty="0">
              <a:solidFill>
                <a:schemeClr val="tx2"/>
              </a:solidFill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386804" y="915566"/>
            <a:ext cx="7344816" cy="3679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PE" sz="18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807554"/>
            <a:ext cx="1625423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93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398060"/>
            <a:ext cx="6967686" cy="504056"/>
          </a:xfrm>
        </p:spPr>
        <p:txBody>
          <a:bodyPr>
            <a:noAutofit/>
          </a:bodyPr>
          <a:lstStyle/>
          <a:p>
            <a:pPr algn="ctr"/>
            <a:r>
              <a:rPr lang="es-PE" sz="2800" b="1" dirty="0">
                <a:latin typeface="+mn-lt"/>
              </a:rPr>
              <a:t>Recursos educativos virtuales</a:t>
            </a:r>
            <a:endParaRPr lang="es-ES" sz="2800" b="1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5576" y="1131591"/>
            <a:ext cx="3240360" cy="12961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PE" sz="1800" dirty="0"/>
              <a:t>Video clases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PE" sz="1800" dirty="0"/>
              <a:t>Foros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PE" sz="1800" dirty="0"/>
              <a:t>Biblioteca virtual</a:t>
            </a: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683568" y="699542"/>
            <a:ext cx="2736304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PE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259" y="2283718"/>
            <a:ext cx="3600400" cy="223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651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1113</TotalTime>
  <Words>735</Words>
  <Application>Microsoft Office PowerPoint</Application>
  <PresentationFormat>Presentación en pantalla (16:9)</PresentationFormat>
  <Paragraphs>55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Wingdings</vt:lpstr>
      <vt:lpstr>Tema de Office</vt:lpstr>
      <vt:lpstr>Presentación de la asignatura Derecho Administrativo II</vt:lpstr>
      <vt:lpstr>Derecho Administrativo II</vt:lpstr>
      <vt:lpstr>Resultado de aprendizaje</vt:lpstr>
      <vt:lpstr>Organización de los aprendizajes</vt:lpstr>
      <vt:lpstr>Unidad I: Formas de Estado y Gobierno</vt:lpstr>
      <vt:lpstr>Unidad II: La organización del estado en la gestión pública</vt:lpstr>
      <vt:lpstr>Unidad III: La administración pública moderna</vt:lpstr>
      <vt:lpstr>Unidad IV: Los sistema administrativos en la administración pública</vt:lpstr>
      <vt:lpstr>Recursos educativos virtuales</vt:lpstr>
      <vt:lpstr>Recomendaciones finales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Gonzales Espinoza, Brian O Neill</dc:creator>
  <cp:lastModifiedBy>Echegaray Yépe, Marco Antonio</cp:lastModifiedBy>
  <cp:revision>29</cp:revision>
  <dcterms:created xsi:type="dcterms:W3CDTF">2015-02-13T23:43:15Z</dcterms:created>
  <dcterms:modified xsi:type="dcterms:W3CDTF">2017-08-11T16:13:30Z</dcterms:modified>
</cp:coreProperties>
</file>