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7" r:id="rId2"/>
    <p:sldId id="263" r:id="rId3"/>
    <p:sldId id="264" r:id="rId4"/>
    <p:sldId id="265" r:id="rId5"/>
    <p:sldId id="275" r:id="rId6"/>
    <p:sldId id="276" r:id="rId7"/>
    <p:sldId id="277" r:id="rId8"/>
    <p:sldId id="267" r:id="rId9"/>
    <p:sldId id="258" r:id="rId10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1714210"/>
            <a:ext cx="9144000" cy="1040838"/>
          </a:xfrm>
        </p:spPr>
        <p:txBody>
          <a:bodyPr>
            <a:noAutofit/>
          </a:bodyPr>
          <a:lstStyle/>
          <a:p>
            <a:r>
              <a:rPr lang="es-ES" sz="3200" b="1" dirty="0" err="1" smtClean="0">
                <a:latin typeface="Century Gothic" panose="020B0502020202020204" pitchFamily="34" charset="0"/>
              </a:rPr>
              <a:t>Unit</a:t>
            </a:r>
            <a:r>
              <a:rPr lang="es-ES" sz="3200" b="1" dirty="0" smtClean="0">
                <a:latin typeface="Century Gothic" panose="020B0502020202020204" pitchFamily="34" charset="0"/>
              </a:rPr>
              <a:t> 1-A</a:t>
            </a:r>
            <a:br>
              <a:rPr lang="es-ES" sz="3200" b="1" dirty="0" smtClean="0">
                <a:latin typeface="Century Gothic" panose="020B0502020202020204" pitchFamily="34" charset="0"/>
              </a:rPr>
            </a:br>
            <a:r>
              <a:rPr lang="es-ES" sz="3200" b="1" dirty="0" smtClean="0">
                <a:latin typeface="Century Gothic" panose="020B0502020202020204" pitchFamily="34" charset="0"/>
              </a:rPr>
              <a:t> </a:t>
            </a:r>
            <a:r>
              <a:rPr lang="es-ES" sz="3200" b="1" dirty="0" err="1" smtClean="0">
                <a:latin typeface="Century Gothic" panose="020B0502020202020204" pitchFamily="34" charset="0"/>
              </a:rPr>
              <a:t>Adjectives</a:t>
            </a:r>
            <a:r>
              <a:rPr lang="es-ES" sz="3200" b="1" dirty="0" smtClean="0">
                <a:latin typeface="Century Gothic" panose="020B0502020202020204" pitchFamily="34" charset="0"/>
              </a:rPr>
              <a:t> vs. </a:t>
            </a:r>
            <a:r>
              <a:rPr lang="es-ES" sz="3200" b="1" dirty="0" err="1" smtClean="0">
                <a:latin typeface="Century Gothic" panose="020B0502020202020204" pitchFamily="34" charset="0"/>
              </a:rPr>
              <a:t>Manner</a:t>
            </a:r>
            <a:r>
              <a:rPr lang="es-ES" sz="3200" b="1" dirty="0" smtClean="0">
                <a:latin typeface="Century Gothic" panose="020B0502020202020204" pitchFamily="34" charset="0"/>
              </a:rPr>
              <a:t> </a:t>
            </a:r>
            <a:r>
              <a:rPr lang="es-ES" sz="3200" b="1" dirty="0" err="1" smtClean="0">
                <a:latin typeface="Century Gothic" panose="020B0502020202020204" pitchFamily="34" charset="0"/>
              </a:rPr>
              <a:t>adverbs</a:t>
            </a:r>
            <a:endParaRPr lang="es-E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0" y="2787774"/>
            <a:ext cx="9144000" cy="39932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A class by </a:t>
            </a:r>
            <a:r>
              <a:rPr lang="en-US" sz="2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Mr</a:t>
            </a:r>
            <a:r>
              <a:rPr lang="en-US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. Jean Paul </a:t>
            </a:r>
            <a:r>
              <a:rPr lang="en-US" sz="28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Quiñonez</a:t>
            </a:r>
            <a:endParaRPr lang="es-ES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 smtClean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  <a:p>
            <a:pPr algn="l"/>
            <a:endParaRPr lang="es-ES" sz="2800" b="1" dirty="0">
              <a:latin typeface="Century Gothic" panose="020B0502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363838"/>
            <a:ext cx="2263485" cy="158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332245" y="1190990"/>
            <a:ext cx="2479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/>
              <a:t>Touchstone</a:t>
            </a:r>
            <a:r>
              <a:rPr lang="es-ES" sz="2800" b="1" dirty="0" smtClean="0"/>
              <a:t> 3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736" y="58243"/>
            <a:ext cx="4536504" cy="1080120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err="1" smtClean="0">
                <a:latin typeface="+mn-lt"/>
                <a:cs typeface="Times New Roman" pitchFamily="18" charset="0"/>
              </a:rPr>
              <a:t>What</a:t>
            </a:r>
            <a:r>
              <a:rPr lang="es-ES" sz="28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+mn-lt"/>
                <a:cs typeface="Times New Roman" pitchFamily="18" charset="0"/>
              </a:rPr>
              <a:t>is</a:t>
            </a:r>
            <a:r>
              <a:rPr lang="es-ES" sz="28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+mn-lt"/>
                <a:cs typeface="Times New Roman" pitchFamily="18" charset="0"/>
              </a:rPr>
              <a:t>an</a:t>
            </a:r>
            <a:r>
              <a:rPr lang="es-ES" sz="2800" b="1" dirty="0" smtClean="0">
                <a:latin typeface="+mn-lt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+mn-lt"/>
                <a:cs typeface="Times New Roman" pitchFamily="18" charset="0"/>
              </a:rPr>
              <a:t>adjective</a:t>
            </a:r>
            <a:r>
              <a:rPr lang="es-ES" sz="2800" b="1" dirty="0" smtClean="0">
                <a:latin typeface="+mn-lt"/>
                <a:cs typeface="Times New Roman" pitchFamily="18" charset="0"/>
              </a:rPr>
              <a:t>?</a:t>
            </a:r>
            <a:endParaRPr lang="es-ES" sz="2800" b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20835"/>
            <a:ext cx="5832648" cy="28083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800" dirty="0" err="1" smtClean="0">
                <a:cs typeface="Aharoni" pitchFamily="2" charset="-79"/>
              </a:rPr>
              <a:t>My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father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is</a:t>
            </a:r>
            <a:r>
              <a:rPr lang="es-ES" sz="1800" dirty="0" smtClean="0">
                <a:cs typeface="Aharoni" pitchFamily="2" charset="-79"/>
              </a:rPr>
              <a:t> a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good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surgeon</a:t>
            </a:r>
            <a:r>
              <a:rPr lang="es-ES" sz="1800" dirty="0" smtClean="0">
                <a:cs typeface="Aharoni" pitchFamily="2" charset="-79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>
                <a:cs typeface="Aharoni" pitchFamily="2" charset="-79"/>
              </a:rPr>
              <a:t>José </a:t>
            </a:r>
            <a:r>
              <a:rPr lang="es-ES" sz="1800" dirty="0" err="1" smtClean="0">
                <a:cs typeface="Aharoni" pitchFamily="2" charset="-79"/>
              </a:rPr>
              <a:t>works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for</a:t>
            </a:r>
            <a:r>
              <a:rPr lang="es-ES" sz="1800" dirty="0" smtClean="0">
                <a:cs typeface="Aharoni" pitchFamily="2" charset="-79"/>
              </a:rPr>
              <a:t> a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big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company</a:t>
            </a:r>
            <a:r>
              <a:rPr lang="es-ES" sz="1800" dirty="0" smtClean="0">
                <a:cs typeface="Aharoni" pitchFamily="2" charset="-79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err="1" smtClean="0">
                <a:cs typeface="Aharoni" pitchFamily="2" charset="-79"/>
              </a:rPr>
              <a:t>Your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parents</a:t>
            </a:r>
            <a:r>
              <a:rPr lang="es-ES" sz="1800" dirty="0" smtClean="0">
                <a:cs typeface="Aharoni" pitchFamily="2" charset="-79"/>
              </a:rPr>
              <a:t> are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fantastic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with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their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friends</a:t>
            </a:r>
            <a:r>
              <a:rPr lang="es-ES" sz="1800" dirty="0" smtClean="0">
                <a:cs typeface="Aharoni" pitchFamily="2" charset="-79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err="1" smtClean="0">
                <a:cs typeface="Aharoni" pitchFamily="2" charset="-79"/>
              </a:rPr>
              <a:t>My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cat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is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fast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when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it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hunts</a:t>
            </a:r>
            <a:r>
              <a:rPr lang="es-ES" sz="1800" dirty="0" smtClean="0">
                <a:cs typeface="Aharoni" pitchFamily="2" charset="-79"/>
              </a:rPr>
              <a:t> </a:t>
            </a:r>
            <a:r>
              <a:rPr lang="es-ES" sz="1800" dirty="0" err="1" smtClean="0">
                <a:cs typeface="Aharoni" pitchFamily="2" charset="-79"/>
              </a:rPr>
              <a:t>mice</a:t>
            </a:r>
            <a:r>
              <a:rPr lang="es-ES" sz="1800" dirty="0" smtClean="0">
                <a:cs typeface="Aharoni" pitchFamily="2" charset="-79"/>
              </a:rPr>
              <a:t>.</a:t>
            </a:r>
            <a:endParaRPr lang="es-ES" sz="1800" dirty="0"/>
          </a:p>
        </p:txBody>
      </p:sp>
      <p:sp>
        <p:nvSpPr>
          <p:cNvPr id="4" name="3 Elipse"/>
          <p:cNvSpPr/>
          <p:nvPr/>
        </p:nvSpPr>
        <p:spPr>
          <a:xfrm>
            <a:off x="2843808" y="3075806"/>
            <a:ext cx="3376786" cy="12708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 </a:t>
            </a:r>
            <a:r>
              <a:rPr lang="es-ES" dirty="0" err="1" smtClean="0"/>
              <a:t>matter</a:t>
            </a:r>
            <a:r>
              <a:rPr lang="es-ES" dirty="0" smtClean="0"/>
              <a:t> singular </a:t>
            </a:r>
            <a:r>
              <a:rPr lang="es-ES" dirty="0" err="1" smtClean="0"/>
              <a:t>or</a:t>
            </a:r>
            <a:r>
              <a:rPr lang="es-ES" dirty="0" smtClean="0"/>
              <a:t> plural,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qualifies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err="1" smtClean="0"/>
              <a:t>characteristics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324" y="123479"/>
            <a:ext cx="131358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56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3808" y="195486"/>
            <a:ext cx="3168352" cy="857250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 err="1" smtClean="0">
                <a:latin typeface="+mn-lt"/>
              </a:rPr>
              <a:t>What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is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an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adverb</a:t>
            </a:r>
            <a:r>
              <a:rPr lang="es-ES" sz="2800" b="1" dirty="0" smtClean="0">
                <a:latin typeface="+mn-lt"/>
              </a:rPr>
              <a:t>?</a:t>
            </a:r>
            <a:endParaRPr lang="es-ES" sz="28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8477" y="1203598"/>
            <a:ext cx="5472608" cy="288032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My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father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is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a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very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good</a:t>
            </a:r>
            <a:r>
              <a:rPr lang="es-ES" sz="1800" dirty="0" smtClean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surgeon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s-ES" sz="1800" dirty="0" smtClean="0">
                <a:solidFill>
                  <a:prstClr val="black"/>
                </a:solidFill>
                <a:cs typeface="Aharoni" pitchFamily="2" charset="-79"/>
              </a:rPr>
              <a:t>José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works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for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a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really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big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company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s-ES" sz="1800" dirty="0" err="1" smtClean="0">
                <a:solidFill>
                  <a:prstClr val="black"/>
                </a:solidFill>
                <a:cs typeface="Aharoni" pitchFamily="2" charset="-79"/>
              </a:rPr>
              <a:t>Your</a:t>
            </a:r>
            <a:r>
              <a:rPr lang="es-ES" sz="1800" dirty="0" smtClean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parents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are 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quite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fantastic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with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their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friends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s-ES" sz="1800" dirty="0" err="1" smtClean="0">
                <a:solidFill>
                  <a:prstClr val="black"/>
                </a:solidFill>
                <a:cs typeface="Aharoni" pitchFamily="2" charset="-79"/>
              </a:rPr>
              <a:t>My</a:t>
            </a:r>
            <a:r>
              <a:rPr lang="es-ES" sz="1800" dirty="0" smtClean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cat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is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extremely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Aharoni" pitchFamily="2" charset="-79"/>
              </a:rPr>
              <a:t>fast</a:t>
            </a:r>
            <a:r>
              <a:rPr lang="es-ES" sz="1800" dirty="0" smtClean="0">
                <a:solidFill>
                  <a:srgbClr val="FF0000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when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it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hunts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 </a:t>
            </a:r>
            <a:r>
              <a:rPr lang="es-ES" sz="1800" dirty="0" err="1">
                <a:solidFill>
                  <a:prstClr val="black"/>
                </a:solidFill>
                <a:cs typeface="Aharoni" pitchFamily="2" charset="-79"/>
              </a:rPr>
              <a:t>mice</a:t>
            </a:r>
            <a:r>
              <a:rPr lang="es-ES" sz="1800" dirty="0">
                <a:solidFill>
                  <a:prstClr val="black"/>
                </a:solidFill>
                <a:cs typeface="Aharoni" pitchFamily="2" charset="-79"/>
              </a:rPr>
              <a:t>.</a:t>
            </a:r>
            <a:endParaRPr lang="es-E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ES" sz="1800" dirty="0" smtClean="0"/>
          </a:p>
        </p:txBody>
      </p:sp>
      <p:sp>
        <p:nvSpPr>
          <p:cNvPr id="4" name="3 Elipse"/>
          <p:cNvSpPr/>
          <p:nvPr/>
        </p:nvSpPr>
        <p:spPr>
          <a:xfrm>
            <a:off x="3203848" y="3075806"/>
            <a:ext cx="2736304" cy="1440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It</a:t>
            </a:r>
            <a:r>
              <a:rPr lang="es-ES" dirty="0" smtClean="0"/>
              <a:t> describes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intensity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manner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action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done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9087"/>
            <a:ext cx="1780794" cy="110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813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23728" y="1448138"/>
            <a:ext cx="4824536" cy="27003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My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daughter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does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her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homework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Times New Roman" pitchFamily="18" charset="0"/>
              </a:rPr>
              <a:t>perfectly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smtClean="0">
                <a:cs typeface="Times New Roman" pitchFamily="18" charset="0"/>
              </a:rPr>
              <a:t>I </a:t>
            </a:r>
            <a:r>
              <a:rPr lang="es-ES" sz="1800" dirty="0" err="1" smtClean="0">
                <a:cs typeface="Times New Roman" pitchFamily="18" charset="0"/>
              </a:rPr>
              <a:t>just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want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do </a:t>
            </a:r>
            <a:r>
              <a:rPr lang="es-ES" sz="1800" dirty="0" err="1" smtClean="0">
                <a:cs typeface="Times New Roman" pitchFamily="18" charset="0"/>
              </a:rPr>
              <a:t>it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Times New Roman" pitchFamily="18" charset="0"/>
              </a:rPr>
              <a:t>patiently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Life</a:t>
            </a:r>
            <a:r>
              <a:rPr lang="es-ES" sz="1800" dirty="0" smtClean="0">
                <a:cs typeface="Times New Roman" pitchFamily="18" charset="0"/>
              </a:rPr>
              <a:t> in </a:t>
            </a:r>
            <a:r>
              <a:rPr lang="es-ES" sz="1800" dirty="0" err="1" smtClean="0">
                <a:cs typeface="Times New Roman" pitchFamily="18" charset="0"/>
              </a:rPr>
              <a:t>that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island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passes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Times New Roman" pitchFamily="18" charset="0"/>
              </a:rPr>
              <a:t>peacefully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Don’t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you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want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get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to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that</a:t>
            </a:r>
            <a:r>
              <a:rPr lang="es-ES" sz="1800" dirty="0" smtClean="0">
                <a:cs typeface="Times New Roman" pitchFamily="18" charset="0"/>
              </a:rPr>
              <a:t> place </a:t>
            </a:r>
            <a:r>
              <a:rPr lang="es-ES" sz="1800" dirty="0" err="1" smtClean="0">
                <a:solidFill>
                  <a:srgbClr val="FF0000"/>
                </a:solidFill>
                <a:cs typeface="Times New Roman" pitchFamily="18" charset="0"/>
              </a:rPr>
              <a:t>fast</a:t>
            </a:r>
            <a:r>
              <a:rPr lang="es-ES" sz="1800" dirty="0" smtClean="0"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s-ES" sz="1800" dirty="0" smtClean="0"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707904" y="35284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>
                <a:cs typeface="Aharoni" pitchFamily="2" charset="-79"/>
              </a:rPr>
              <a:t>However</a:t>
            </a:r>
            <a:endParaRPr lang="es-ES" sz="2800" b="1" dirty="0">
              <a:cs typeface="Aharoni" pitchFamily="2" charset="-79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251520" y="1347614"/>
            <a:ext cx="1872208" cy="2808312"/>
          </a:xfrm>
          <a:prstGeom prst="rightArrow">
            <a:avLst>
              <a:gd name="adj1" fmla="val 74737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We can change some adjectives into adverbs for manner by using the suffix -</a:t>
            </a:r>
            <a:r>
              <a:rPr lang="en-US" sz="1500" dirty="0" err="1"/>
              <a:t>ly</a:t>
            </a:r>
            <a:endParaRPr lang="en-US" sz="1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23478"/>
            <a:ext cx="2040227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6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1131590"/>
            <a:ext cx="6408712" cy="34563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dirty="0" smtClean="0">
                <a:cs typeface="Times New Roman" pitchFamily="18" charset="0"/>
              </a:rPr>
              <a:t>Extreme		</a:t>
            </a:r>
            <a:r>
              <a:rPr lang="es-ES" sz="1800" dirty="0" err="1" smtClean="0">
                <a:cs typeface="Times New Roman" pitchFamily="18" charset="0"/>
              </a:rPr>
              <a:t>extremely</a:t>
            </a:r>
            <a:endParaRPr lang="es-ES" sz="1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Patient</a:t>
            </a:r>
            <a:r>
              <a:rPr lang="es-ES" sz="1800" dirty="0" smtClean="0">
                <a:cs typeface="Times New Roman" pitchFamily="18" charset="0"/>
              </a:rPr>
              <a:t>		</a:t>
            </a:r>
            <a:r>
              <a:rPr lang="es-ES" sz="1800" dirty="0" err="1" smtClean="0">
                <a:cs typeface="Times New Roman" pitchFamily="18" charset="0"/>
              </a:rPr>
              <a:t>patiently</a:t>
            </a:r>
            <a:endParaRPr lang="es-ES" sz="1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Easy</a:t>
            </a:r>
            <a:r>
              <a:rPr lang="es-ES" sz="1800" dirty="0" smtClean="0">
                <a:cs typeface="Times New Roman" pitchFamily="18" charset="0"/>
              </a:rPr>
              <a:t>			</a:t>
            </a:r>
            <a:r>
              <a:rPr lang="es-ES" sz="1800" dirty="0" err="1" smtClean="0">
                <a:cs typeface="Times New Roman" pitchFamily="18" charset="0"/>
              </a:rPr>
              <a:t>easily</a:t>
            </a:r>
            <a:r>
              <a:rPr lang="es-ES" sz="1800" dirty="0" smtClean="0">
                <a:cs typeface="Times New Roman" pitchFamily="18" charset="0"/>
              </a:rPr>
              <a:t>	</a:t>
            </a: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Automatic</a:t>
            </a:r>
            <a:r>
              <a:rPr lang="es-ES" sz="1800" dirty="0" smtClean="0">
                <a:cs typeface="Times New Roman" pitchFamily="18" charset="0"/>
              </a:rPr>
              <a:t>		</a:t>
            </a:r>
            <a:r>
              <a:rPr lang="es-ES" sz="1800" dirty="0" err="1" smtClean="0">
                <a:cs typeface="Times New Roman" pitchFamily="18" charset="0"/>
              </a:rPr>
              <a:t>automatically</a:t>
            </a:r>
            <a:endParaRPr lang="es-ES" sz="1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Peaceful</a:t>
            </a:r>
            <a:r>
              <a:rPr lang="es-ES" sz="1800" dirty="0" smtClean="0">
                <a:cs typeface="Times New Roman" pitchFamily="18" charset="0"/>
              </a:rPr>
              <a:t>		</a:t>
            </a:r>
            <a:r>
              <a:rPr lang="es-ES" sz="1800" dirty="0" err="1" smtClean="0">
                <a:cs typeface="Times New Roman" pitchFamily="18" charset="0"/>
              </a:rPr>
              <a:t>peacefully</a:t>
            </a:r>
            <a:endParaRPr lang="es-ES" sz="1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1800" dirty="0" err="1" smtClean="0">
                <a:cs typeface="Times New Roman" pitchFamily="18" charset="0"/>
              </a:rPr>
              <a:t>Specific</a:t>
            </a:r>
            <a:r>
              <a:rPr lang="es-ES" sz="1800" dirty="0" smtClean="0">
                <a:cs typeface="Times New Roman" pitchFamily="18" charset="0"/>
              </a:rPr>
              <a:t>		</a:t>
            </a:r>
            <a:r>
              <a:rPr lang="es-ES" sz="1800" dirty="0" err="1" smtClean="0">
                <a:cs typeface="Times New Roman" pitchFamily="18" charset="0"/>
              </a:rPr>
              <a:t>Especifically</a:t>
            </a:r>
            <a:endParaRPr lang="es-ES" sz="18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s-ES" sz="1800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1800" dirty="0" smtClean="0">
                <a:cs typeface="Times New Roman" pitchFamily="18" charset="0"/>
              </a:rPr>
              <a:t>In </a:t>
            </a:r>
            <a:r>
              <a:rPr lang="es-ES" sz="1800" dirty="0" err="1" smtClean="0">
                <a:cs typeface="Times New Roman" pitchFamily="18" charset="0"/>
              </a:rPr>
              <a:t>most</a:t>
            </a:r>
            <a:r>
              <a:rPr lang="es-ES" sz="1800" dirty="0" smtClean="0">
                <a:cs typeface="Times New Roman" pitchFamily="18" charset="0"/>
              </a:rPr>
              <a:t> cases </a:t>
            </a:r>
            <a:r>
              <a:rPr lang="es-ES" sz="1800" dirty="0" err="1" smtClean="0">
                <a:cs typeface="Times New Roman" pitchFamily="18" charset="0"/>
              </a:rPr>
              <a:t>we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just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add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the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  <a:cs typeface="Times New Roman" pitchFamily="18" charset="0"/>
              </a:rPr>
              <a:t>suffix</a:t>
            </a:r>
            <a:r>
              <a:rPr lang="es-ES" sz="1800" dirty="0" smtClean="0">
                <a:solidFill>
                  <a:srgbClr val="FF0000"/>
                </a:solidFill>
                <a:cs typeface="Times New Roman" pitchFamily="18" charset="0"/>
              </a:rPr>
              <a:t> LY</a:t>
            </a:r>
            <a:r>
              <a:rPr lang="es-ES" sz="1800" dirty="0" smtClean="0">
                <a:cs typeface="Times New Roman" pitchFamily="18" charset="0"/>
              </a:rPr>
              <a:t>, </a:t>
            </a:r>
            <a:r>
              <a:rPr lang="es-ES" sz="1800" dirty="0" err="1" smtClean="0">
                <a:cs typeface="Times New Roman" pitchFamily="18" charset="0"/>
              </a:rPr>
              <a:t>but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depending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on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the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adjective</a:t>
            </a:r>
            <a:r>
              <a:rPr lang="es-ES" sz="1800" dirty="0" smtClean="0">
                <a:cs typeface="Times New Roman" pitchFamily="18" charset="0"/>
              </a:rPr>
              <a:t>, </a:t>
            </a:r>
            <a:r>
              <a:rPr lang="es-ES" sz="1800" dirty="0" err="1" smtClean="0">
                <a:cs typeface="Times New Roman" pitchFamily="18" charset="0"/>
              </a:rPr>
              <a:t>we</a:t>
            </a:r>
            <a:r>
              <a:rPr lang="es-ES" sz="1800" dirty="0" smtClean="0">
                <a:cs typeface="Times New Roman" pitchFamily="18" charset="0"/>
              </a:rPr>
              <a:t> can </a:t>
            </a:r>
            <a:r>
              <a:rPr lang="es-ES" sz="1800" dirty="0" err="1" smtClean="0">
                <a:cs typeface="Times New Roman" pitchFamily="18" charset="0"/>
              </a:rPr>
              <a:t>add</a:t>
            </a:r>
            <a:r>
              <a:rPr lang="es-ES" sz="1800" dirty="0">
                <a:cs typeface="Times New Roman" pitchFamily="18" charset="0"/>
              </a:rPr>
              <a:t> </a:t>
            </a:r>
            <a:r>
              <a:rPr lang="es-ES" sz="1800" dirty="0" smtClean="0">
                <a:solidFill>
                  <a:srgbClr val="FF0000"/>
                </a:solidFill>
                <a:cs typeface="Times New Roman" pitchFamily="18" charset="0"/>
              </a:rPr>
              <a:t>LLY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err="1" smtClean="0">
                <a:cs typeface="Times New Roman" pitchFamily="18" charset="0"/>
              </a:rPr>
              <a:t>or</a:t>
            </a:r>
            <a:r>
              <a:rPr lang="es-ES" sz="1800" dirty="0" smtClean="0">
                <a:cs typeface="Times New Roman" pitchFamily="18" charset="0"/>
              </a:rPr>
              <a:t> </a:t>
            </a:r>
            <a:r>
              <a:rPr lang="es-ES" sz="1800" dirty="0" smtClean="0">
                <a:solidFill>
                  <a:srgbClr val="FF0000"/>
                </a:solidFill>
                <a:cs typeface="Times New Roman" pitchFamily="18" charset="0"/>
              </a:rPr>
              <a:t>ALLY</a:t>
            </a:r>
            <a:r>
              <a:rPr lang="es-ES" sz="1800" dirty="0" smtClean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1800" dirty="0" smtClean="0"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95736" y="33950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cs typeface="Aharoni" pitchFamily="2" charset="-79"/>
              </a:rPr>
              <a:t>Regular </a:t>
            </a:r>
            <a:r>
              <a:rPr lang="es-ES" sz="2800" b="1" dirty="0" err="1" smtClean="0">
                <a:cs typeface="Aharoni" pitchFamily="2" charset="-79"/>
              </a:rPr>
              <a:t>adverbs</a:t>
            </a:r>
            <a:r>
              <a:rPr lang="es-ES" sz="2800" b="1" dirty="0" smtClean="0">
                <a:cs typeface="Aharoni" pitchFamily="2" charset="-79"/>
              </a:rPr>
              <a:t> </a:t>
            </a:r>
            <a:r>
              <a:rPr lang="es-ES" sz="2800" b="1" dirty="0" err="1" smtClean="0">
                <a:cs typeface="Aharoni" pitchFamily="2" charset="-79"/>
              </a:rPr>
              <a:t>ending</a:t>
            </a:r>
            <a:r>
              <a:rPr lang="es-ES" sz="2800" b="1" dirty="0" smtClean="0">
                <a:cs typeface="Aharoni" pitchFamily="2" charset="-79"/>
              </a:rPr>
              <a:t> in - </a:t>
            </a:r>
            <a:r>
              <a:rPr lang="es-ES" sz="2800" b="1" dirty="0" err="1" smtClean="0">
                <a:cs typeface="Aharoni" pitchFamily="2" charset="-79"/>
              </a:rPr>
              <a:t>ly</a:t>
            </a:r>
            <a:endParaRPr lang="es-ES" sz="2800" dirty="0" smtClean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927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9631" y="1275606"/>
            <a:ext cx="5416891" cy="30963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s-ES" sz="2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2000" dirty="0" err="1" smtClean="0">
                <a:cs typeface="Times New Roman" pitchFamily="18" charset="0"/>
              </a:rPr>
              <a:t>Good</a:t>
            </a:r>
            <a:r>
              <a:rPr lang="es-ES" sz="2000" dirty="0" smtClean="0">
                <a:cs typeface="Times New Roman" pitchFamily="18" charset="0"/>
              </a:rPr>
              <a:t> 		</a:t>
            </a:r>
            <a:r>
              <a:rPr lang="es-ES" sz="2000" dirty="0" err="1" smtClean="0">
                <a:cs typeface="Times New Roman" pitchFamily="18" charset="0"/>
              </a:rPr>
              <a:t>well</a:t>
            </a:r>
            <a:endParaRPr lang="es-ES" sz="2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2000" dirty="0" err="1" smtClean="0">
                <a:cs typeface="Times New Roman" pitchFamily="18" charset="0"/>
              </a:rPr>
              <a:t>Fast</a:t>
            </a:r>
            <a:r>
              <a:rPr lang="es-ES" sz="2000" dirty="0" smtClean="0">
                <a:cs typeface="Times New Roman" pitchFamily="18" charset="0"/>
              </a:rPr>
              <a:t>			</a:t>
            </a:r>
            <a:r>
              <a:rPr lang="es-ES" sz="2000" dirty="0" err="1" smtClean="0">
                <a:cs typeface="Times New Roman" pitchFamily="18" charset="0"/>
              </a:rPr>
              <a:t>fast</a:t>
            </a:r>
            <a:endParaRPr lang="es-ES" sz="2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sz="2000" dirty="0" smtClean="0">
                <a:cs typeface="Times New Roman" pitchFamily="18" charset="0"/>
              </a:rPr>
              <a:t>Late			late</a:t>
            </a:r>
          </a:p>
          <a:p>
            <a:pPr>
              <a:buFont typeface="Wingdings" pitchFamily="2" charset="2"/>
              <a:buChar char="§"/>
            </a:pPr>
            <a:r>
              <a:rPr lang="es-ES" sz="2000" dirty="0" err="1" smtClean="0">
                <a:cs typeface="Times New Roman" pitchFamily="18" charset="0"/>
              </a:rPr>
              <a:t>Hard</a:t>
            </a:r>
            <a:r>
              <a:rPr lang="es-ES" sz="2000" dirty="0" smtClean="0">
                <a:cs typeface="Times New Roman" pitchFamily="18" charset="0"/>
              </a:rPr>
              <a:t>			</a:t>
            </a:r>
            <a:r>
              <a:rPr lang="es-ES" sz="2000" dirty="0" err="1" smtClean="0">
                <a:cs typeface="Times New Roman" pitchFamily="18" charset="0"/>
              </a:rPr>
              <a:t>hard</a:t>
            </a:r>
            <a:endParaRPr lang="es-ES" sz="20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s-ES" sz="2000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2000" dirty="0" err="1" smtClean="0">
                <a:cs typeface="Times New Roman" pitchFamily="18" charset="0"/>
              </a:rPr>
              <a:t>We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don’t</a:t>
            </a:r>
            <a:r>
              <a:rPr lang="es-ES" sz="2000" dirty="0" smtClean="0">
                <a:cs typeface="Times New Roman" pitchFamily="18" charset="0"/>
              </a:rPr>
              <a:t> use </a:t>
            </a:r>
            <a:r>
              <a:rPr lang="es-ES" sz="2000" dirty="0" err="1" smtClean="0">
                <a:cs typeface="Times New Roman" pitchFamily="18" charset="0"/>
              </a:rPr>
              <a:t>these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adjectives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with</a:t>
            </a:r>
            <a:r>
              <a:rPr lang="es-ES" sz="2000" dirty="0" smtClean="0">
                <a:cs typeface="Times New Roman" pitchFamily="18" charset="0"/>
              </a:rPr>
              <a:t> a </a:t>
            </a:r>
            <a:r>
              <a:rPr lang="es-ES" sz="2000" dirty="0" err="1" smtClean="0">
                <a:cs typeface="Times New Roman" pitchFamily="18" charset="0"/>
              </a:rPr>
              <a:t>suffix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due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to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the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nature</a:t>
            </a:r>
            <a:r>
              <a:rPr lang="es-ES" sz="2000" dirty="0" smtClean="0">
                <a:cs typeface="Times New Roman" pitchFamily="18" charset="0"/>
              </a:rPr>
              <a:t> of </a:t>
            </a:r>
            <a:r>
              <a:rPr lang="es-ES" sz="2000" dirty="0" err="1" smtClean="0">
                <a:cs typeface="Times New Roman" pitchFamily="18" charset="0"/>
              </a:rPr>
              <a:t>the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adjective</a:t>
            </a:r>
            <a:r>
              <a:rPr lang="es-ES" sz="2000" dirty="0" smtClean="0">
                <a:cs typeface="Times New Roman" pitchFamily="18" charset="0"/>
              </a:rPr>
              <a:t> and </a:t>
            </a:r>
            <a:r>
              <a:rPr lang="es-ES" sz="2000" dirty="0" err="1" smtClean="0">
                <a:cs typeface="Times New Roman" pitchFamily="18" charset="0"/>
              </a:rPr>
              <a:t>the</a:t>
            </a:r>
            <a:r>
              <a:rPr lang="es-ES" sz="2000" dirty="0" smtClean="0">
                <a:cs typeface="Times New Roman" pitchFamily="18" charset="0"/>
              </a:rPr>
              <a:t> </a:t>
            </a:r>
            <a:r>
              <a:rPr lang="es-ES" sz="2000" dirty="0" err="1" smtClean="0">
                <a:cs typeface="Times New Roman" pitchFamily="18" charset="0"/>
              </a:rPr>
              <a:t>adverb</a:t>
            </a:r>
            <a:r>
              <a:rPr lang="es-ES" sz="2000" dirty="0" smtClean="0"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s-ES" sz="2000" dirty="0" smtClean="0"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9632" y="455155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prstClr val="black"/>
                </a:solidFill>
                <a:latin typeface="+mj-lt"/>
                <a:cs typeface="Aharoni" pitchFamily="2" charset="-79"/>
              </a:rPr>
              <a:t>Irregular </a:t>
            </a:r>
            <a:r>
              <a:rPr lang="es-ES" sz="2800" b="1" dirty="0" err="1" smtClean="0">
                <a:solidFill>
                  <a:prstClr val="black"/>
                </a:solidFill>
                <a:latin typeface="+mj-lt"/>
                <a:cs typeface="Aharoni" pitchFamily="2" charset="-79"/>
              </a:rPr>
              <a:t>adverbs</a:t>
            </a:r>
            <a:r>
              <a:rPr lang="es-ES" sz="2800" b="1" dirty="0" smtClean="0">
                <a:solidFill>
                  <a:prstClr val="black"/>
                </a:solidFill>
                <a:latin typeface="+mj-lt"/>
                <a:cs typeface="Aharoni" pitchFamily="2" charset="-79"/>
              </a:rPr>
              <a:t> of </a:t>
            </a:r>
            <a:r>
              <a:rPr lang="es-ES" sz="2800" b="1" dirty="0" err="1" smtClean="0">
                <a:solidFill>
                  <a:prstClr val="black"/>
                </a:solidFill>
                <a:latin typeface="+mj-lt"/>
                <a:cs typeface="Aharoni" pitchFamily="2" charset="-79"/>
              </a:rPr>
              <a:t>manner</a:t>
            </a:r>
            <a:endParaRPr lang="es-ES" sz="2800" dirty="0" smtClean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67494"/>
            <a:ext cx="1855093" cy="18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0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195486"/>
            <a:ext cx="7488832" cy="928514"/>
          </a:xfrm>
        </p:spPr>
        <p:txBody>
          <a:bodyPr>
            <a:normAutofit/>
          </a:bodyPr>
          <a:lstStyle/>
          <a:p>
            <a:r>
              <a:rPr lang="es-ES" sz="2800" b="1" dirty="0" err="1" smtClean="0">
                <a:latin typeface="+mn-lt"/>
              </a:rPr>
              <a:t>We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never</a:t>
            </a:r>
            <a:r>
              <a:rPr lang="es-ES" sz="2800" b="1" dirty="0" smtClean="0">
                <a:latin typeface="+mn-lt"/>
              </a:rPr>
              <a:t> use </a:t>
            </a:r>
            <a:r>
              <a:rPr lang="es-ES" sz="2800" b="1" dirty="0" err="1" smtClean="0">
                <a:latin typeface="+mn-lt"/>
              </a:rPr>
              <a:t>an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adjective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to</a:t>
            </a:r>
            <a:r>
              <a:rPr lang="es-ES" sz="2800" b="1" dirty="0" smtClean="0">
                <a:latin typeface="+mn-lt"/>
              </a:rPr>
              <a:t> describe </a:t>
            </a:r>
            <a:r>
              <a:rPr lang="es-ES" sz="2800" b="1" dirty="0" err="1" smtClean="0">
                <a:latin typeface="+mn-lt"/>
              </a:rPr>
              <a:t>an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action</a:t>
            </a:r>
            <a:r>
              <a:rPr lang="es-ES" sz="2800" b="1" dirty="0" smtClean="0">
                <a:latin typeface="+mn-lt"/>
              </a:rPr>
              <a:t>… </a:t>
            </a:r>
            <a:r>
              <a:rPr lang="es-ES" sz="2800" b="1" dirty="0" err="1" smtClean="0">
                <a:latin typeface="+mn-lt"/>
              </a:rPr>
              <a:t>but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an</a:t>
            </a:r>
            <a:r>
              <a:rPr lang="es-ES" sz="2800" b="1" dirty="0" smtClean="0">
                <a:latin typeface="+mn-lt"/>
              </a:rPr>
              <a:t> </a:t>
            </a:r>
            <a:r>
              <a:rPr lang="es-ES" sz="2800" b="1" dirty="0" err="1" smtClean="0">
                <a:latin typeface="+mn-lt"/>
              </a:rPr>
              <a:t>adverb</a:t>
            </a:r>
            <a:endParaRPr lang="es-ES" sz="2800" b="1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03598"/>
            <a:ext cx="6768752" cy="3263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s-ES" sz="1800" dirty="0" smtClean="0"/>
              <a:t>I am </a:t>
            </a:r>
            <a:r>
              <a:rPr lang="es-ES" sz="1800" dirty="0" err="1" smtClean="0"/>
              <a:t>happy</a:t>
            </a:r>
            <a:r>
              <a:rPr lang="es-ES" sz="1800" dirty="0" smtClean="0"/>
              <a:t> </a:t>
            </a:r>
            <a:r>
              <a:rPr lang="es-ES" sz="1800" dirty="0" err="1" smtClean="0"/>
              <a:t>about</a:t>
            </a:r>
            <a:r>
              <a:rPr lang="es-ES" sz="1800" dirty="0" smtClean="0"/>
              <a:t> </a:t>
            </a:r>
            <a:r>
              <a:rPr lang="es-ES" sz="1800" dirty="0" err="1" smtClean="0"/>
              <a:t>your</a:t>
            </a:r>
            <a:r>
              <a:rPr lang="es-ES" sz="1800" dirty="0" smtClean="0"/>
              <a:t> </a:t>
            </a:r>
            <a:r>
              <a:rPr lang="es-ES" sz="1800" dirty="0" err="1" smtClean="0"/>
              <a:t>promotion</a:t>
            </a:r>
            <a:r>
              <a:rPr lang="es-ES" sz="1800" dirty="0" smtClean="0"/>
              <a:t>. (</a:t>
            </a:r>
            <a:r>
              <a:rPr lang="es-ES" sz="1800" dirty="0" err="1" smtClean="0"/>
              <a:t>adjective</a:t>
            </a:r>
            <a:r>
              <a:rPr lang="es-ES" sz="1800" dirty="0" smtClean="0"/>
              <a:t>)</a:t>
            </a:r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err="1" smtClean="0">
                <a:solidFill>
                  <a:schemeClr val="tx2"/>
                </a:solidFill>
              </a:rPr>
              <a:t>We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did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all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the</a:t>
            </a:r>
            <a:r>
              <a:rPr lang="es-ES" sz="1800" dirty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party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preparation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happily</a:t>
            </a:r>
            <a:r>
              <a:rPr lang="es-ES" sz="1800" dirty="0" smtClean="0">
                <a:solidFill>
                  <a:schemeClr val="tx2"/>
                </a:solidFill>
              </a:rPr>
              <a:t>. (</a:t>
            </a:r>
            <a:r>
              <a:rPr lang="es-ES" sz="1800" dirty="0" err="1" smtClean="0">
                <a:solidFill>
                  <a:schemeClr val="tx2"/>
                </a:solidFill>
              </a:rPr>
              <a:t>adverb</a:t>
            </a:r>
            <a:r>
              <a:rPr lang="es-ES" sz="1800" dirty="0" smtClean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itchFamily="2" charset="2"/>
              <a:buChar char="§"/>
            </a:pPr>
            <a:r>
              <a:rPr lang="es-ES" sz="1800" dirty="0" err="1" smtClean="0"/>
              <a:t>My</a:t>
            </a:r>
            <a:r>
              <a:rPr lang="es-ES" sz="1800" dirty="0" smtClean="0"/>
              <a:t> </a:t>
            </a:r>
            <a:r>
              <a:rPr lang="es-ES" sz="1800" dirty="0" err="1" smtClean="0"/>
              <a:t>sister</a:t>
            </a:r>
            <a:r>
              <a:rPr lang="es-ES" sz="1800" dirty="0" smtClean="0"/>
              <a:t> </a:t>
            </a:r>
            <a:r>
              <a:rPr lang="es-ES" sz="1800" dirty="0" err="1" smtClean="0"/>
              <a:t>is</a:t>
            </a:r>
            <a:r>
              <a:rPr lang="es-ES" sz="1800" dirty="0" smtClean="0"/>
              <a:t> </a:t>
            </a:r>
            <a:r>
              <a:rPr lang="es-ES" sz="1800" dirty="0" err="1" smtClean="0"/>
              <a:t>fast</a:t>
            </a:r>
            <a:r>
              <a:rPr lang="es-ES" sz="1800" dirty="0"/>
              <a:t>. (</a:t>
            </a:r>
            <a:r>
              <a:rPr lang="es-ES" sz="1800" dirty="0" err="1"/>
              <a:t>adjective</a:t>
            </a:r>
            <a:r>
              <a:rPr lang="es-ES" sz="1800" dirty="0"/>
              <a:t>)</a:t>
            </a:r>
            <a:endParaRPr lang="es-ES" sz="1800" dirty="0" smtClean="0"/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err="1" smtClean="0">
                <a:solidFill>
                  <a:schemeClr val="tx2"/>
                </a:solidFill>
              </a:rPr>
              <a:t>She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run</a:t>
            </a:r>
            <a:r>
              <a:rPr lang="es-ES" sz="1800" dirty="0" smtClean="0">
                <a:solidFill>
                  <a:schemeClr val="tx2"/>
                </a:solidFill>
              </a:rPr>
              <a:t> home </a:t>
            </a:r>
            <a:r>
              <a:rPr lang="es-ES" sz="1800" dirty="0" err="1" smtClean="0">
                <a:solidFill>
                  <a:schemeClr val="tx2"/>
                </a:solidFill>
              </a:rPr>
              <a:t>fast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to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bring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her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jacket</a:t>
            </a:r>
            <a:r>
              <a:rPr lang="es-ES" sz="1800" dirty="0">
                <a:solidFill>
                  <a:schemeClr val="tx2"/>
                </a:solidFill>
              </a:rPr>
              <a:t>. (</a:t>
            </a:r>
            <a:r>
              <a:rPr lang="es-ES" sz="1800" dirty="0" err="1">
                <a:solidFill>
                  <a:schemeClr val="tx2"/>
                </a:solidFill>
              </a:rPr>
              <a:t>adverb</a:t>
            </a:r>
            <a:r>
              <a:rPr lang="es-ES" sz="1800" dirty="0">
                <a:solidFill>
                  <a:schemeClr val="tx2"/>
                </a:solidFill>
              </a:rPr>
              <a:t>)</a:t>
            </a:r>
            <a:endParaRPr lang="es-ES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800" dirty="0"/>
          </a:p>
          <a:p>
            <a:pPr>
              <a:buFont typeface="Wingdings" pitchFamily="2" charset="2"/>
              <a:buChar char="§"/>
            </a:pPr>
            <a:r>
              <a:rPr lang="es-ES" sz="1800" dirty="0" smtClean="0"/>
              <a:t>I </a:t>
            </a:r>
            <a:r>
              <a:rPr lang="es-ES" sz="1800" dirty="0" err="1" smtClean="0"/>
              <a:t>felt</a:t>
            </a:r>
            <a:r>
              <a:rPr lang="es-ES" sz="1800" dirty="0" smtClean="0"/>
              <a:t> </a:t>
            </a:r>
            <a:r>
              <a:rPr lang="es-ES" sz="1800" dirty="0" err="1" smtClean="0"/>
              <a:t>safe</a:t>
            </a:r>
            <a:r>
              <a:rPr lang="es-ES" sz="1800" dirty="0" smtClean="0"/>
              <a:t> </a:t>
            </a:r>
            <a:r>
              <a:rPr lang="es-ES" sz="1800" dirty="0" err="1" smtClean="0"/>
              <a:t>because</a:t>
            </a:r>
            <a:r>
              <a:rPr lang="es-ES" sz="1800" dirty="0" smtClean="0"/>
              <a:t> </a:t>
            </a:r>
            <a:r>
              <a:rPr lang="es-ES" sz="1800" dirty="0" err="1" smtClean="0"/>
              <a:t>my</a:t>
            </a:r>
            <a:r>
              <a:rPr lang="es-ES" sz="1800" dirty="0" smtClean="0"/>
              <a:t> dad </a:t>
            </a:r>
            <a:r>
              <a:rPr lang="es-ES" sz="1800" dirty="0" err="1" smtClean="0"/>
              <a:t>was</a:t>
            </a:r>
            <a:r>
              <a:rPr lang="es-ES" sz="1800" dirty="0" smtClean="0"/>
              <a:t> </a:t>
            </a:r>
            <a:r>
              <a:rPr lang="es-ES" sz="1800" dirty="0" err="1" smtClean="0"/>
              <a:t>driving</a:t>
            </a:r>
            <a:r>
              <a:rPr lang="es-ES" sz="1800" dirty="0"/>
              <a:t>. (</a:t>
            </a:r>
            <a:r>
              <a:rPr lang="es-ES" sz="1800" dirty="0" err="1"/>
              <a:t>adjective</a:t>
            </a:r>
            <a:r>
              <a:rPr lang="es-ES" sz="1800" dirty="0"/>
              <a:t>)</a:t>
            </a:r>
            <a:endParaRPr lang="es-ES" sz="1800" dirty="0" smtClean="0"/>
          </a:p>
          <a:p>
            <a:pPr marL="0" indent="0">
              <a:buNone/>
            </a:pPr>
            <a:r>
              <a:rPr lang="es-ES" sz="1800" dirty="0"/>
              <a:t>	</a:t>
            </a:r>
            <a:r>
              <a:rPr lang="es-ES" sz="1800" dirty="0" err="1" smtClean="0">
                <a:solidFill>
                  <a:schemeClr val="tx2"/>
                </a:solidFill>
              </a:rPr>
              <a:t>My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father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drove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safely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all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the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way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>
                <a:solidFill>
                  <a:schemeClr val="tx2"/>
                </a:solidFill>
              </a:rPr>
              <a:t>back. (</a:t>
            </a:r>
            <a:r>
              <a:rPr lang="es-ES" sz="1800" dirty="0" err="1">
                <a:solidFill>
                  <a:schemeClr val="tx2"/>
                </a:solidFill>
              </a:rPr>
              <a:t>adverb</a:t>
            </a:r>
            <a:r>
              <a:rPr lang="es-ES" sz="1800" dirty="0">
                <a:solidFill>
                  <a:schemeClr val="tx2"/>
                </a:solidFill>
              </a:rPr>
              <a:t>)</a:t>
            </a:r>
            <a:endParaRPr lang="es-ES" sz="1800" dirty="0" smtClean="0">
              <a:solidFill>
                <a:schemeClr val="tx2"/>
              </a:solidFill>
            </a:endParaRPr>
          </a:p>
          <a:p>
            <a:pPr marL="342900" lvl="1" indent="0"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9571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9582"/>
            <a:ext cx="5040560" cy="3999233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We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can use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other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verbs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but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verb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BE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describe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what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noun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feels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>
              <a:buNone/>
            </a:pPr>
            <a:endParaRPr lang="es-PE" sz="1800" dirty="0"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I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feel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very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sad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when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she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doesn’t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call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me.</a:t>
            </a:r>
          </a:p>
          <a:p>
            <a:pPr marL="0" indent="0">
              <a:buNone/>
            </a:pPr>
            <a:endParaRPr lang="es-PE" sz="1800" dirty="0"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It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doesn’t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seem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good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her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travel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now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>
              <a:buNone/>
            </a:pPr>
            <a:endParaRPr lang="es-PE" sz="1800" dirty="0"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taxi driver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got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well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two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days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after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the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s-PE" sz="1800" dirty="0" err="1" smtClean="0">
                <a:ea typeface="Arial Unicode MS" pitchFamily="34" charset="-128"/>
                <a:cs typeface="Arial Unicode MS" pitchFamily="34" charset="-128"/>
              </a:rPr>
              <a:t>accident</a:t>
            </a:r>
            <a:r>
              <a:rPr lang="es-PE" sz="1800" dirty="0" smtClean="0"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0" indent="0">
              <a:buNone/>
            </a:pPr>
            <a:endParaRPr lang="es-PE" sz="1800" dirty="0" smtClean="0">
              <a:ea typeface="Arial Unicode MS" pitchFamily="34" charset="-128"/>
              <a:cs typeface="Arial Unicode MS" pitchFamily="34" charset="-128"/>
            </a:endParaRPr>
          </a:p>
          <a:p>
            <a:endParaRPr lang="es-PE" sz="1800" dirty="0" smtClean="0"/>
          </a:p>
          <a:p>
            <a:endParaRPr lang="es-PE" sz="1800" dirty="0"/>
          </a:p>
          <a:p>
            <a:endParaRPr lang="es-PE" sz="1800" dirty="0" smtClean="0"/>
          </a:p>
          <a:p>
            <a:endParaRPr lang="es-PE" sz="1800" dirty="0"/>
          </a:p>
        </p:txBody>
      </p:sp>
      <p:sp>
        <p:nvSpPr>
          <p:cNvPr id="6" name="Rectángulo 5"/>
          <p:cNvSpPr/>
          <p:nvPr/>
        </p:nvSpPr>
        <p:spPr>
          <a:xfrm>
            <a:off x="3131840" y="274386"/>
            <a:ext cx="278633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lnSpc>
                <a:spcPct val="90000"/>
              </a:lnSpc>
              <a:spcBef>
                <a:spcPct val="0"/>
              </a:spcBef>
            </a:pPr>
            <a:r>
              <a:rPr lang="es-PE" sz="2800" b="1" dirty="0" err="1" smtClean="0">
                <a:ea typeface="+mj-ea"/>
                <a:cs typeface="+mj-cs"/>
              </a:rPr>
              <a:t>On</a:t>
            </a:r>
            <a:r>
              <a:rPr lang="es-PE" sz="2800" b="1" dirty="0" smtClean="0">
                <a:ea typeface="+mj-ea"/>
                <a:cs typeface="+mj-cs"/>
              </a:rPr>
              <a:t> </a:t>
            </a:r>
            <a:r>
              <a:rPr lang="es-PE" sz="2800" b="1" dirty="0" err="1" smtClean="0">
                <a:ea typeface="+mj-ea"/>
                <a:cs typeface="+mj-cs"/>
              </a:rPr>
              <a:t>the</a:t>
            </a:r>
            <a:r>
              <a:rPr lang="es-PE" sz="2800" b="1" dirty="0" smtClean="0">
                <a:ea typeface="+mj-ea"/>
                <a:cs typeface="+mj-cs"/>
              </a:rPr>
              <a:t> </a:t>
            </a:r>
            <a:r>
              <a:rPr lang="es-PE" sz="2800" b="1" dirty="0" err="1" smtClean="0">
                <a:ea typeface="+mj-ea"/>
                <a:cs typeface="+mj-cs"/>
              </a:rPr>
              <a:t>other</a:t>
            </a:r>
            <a:r>
              <a:rPr lang="es-PE" sz="2800" b="1" dirty="0" smtClean="0">
                <a:ea typeface="+mj-ea"/>
                <a:cs typeface="+mj-cs"/>
              </a:rPr>
              <a:t> </a:t>
            </a:r>
            <a:r>
              <a:rPr lang="es-PE" sz="2800" b="1" dirty="0" err="1" smtClean="0">
                <a:ea typeface="+mj-ea"/>
                <a:cs typeface="+mj-cs"/>
              </a:rPr>
              <a:t>side</a:t>
            </a:r>
            <a:endParaRPr lang="es-PE" sz="2800" b="1" dirty="0">
              <a:ea typeface="+mj-ea"/>
              <a:cs typeface="+mj-cs"/>
            </a:endParaRPr>
          </a:p>
        </p:txBody>
      </p:sp>
      <p:sp>
        <p:nvSpPr>
          <p:cNvPr id="4" name="3 Pentágono"/>
          <p:cNvSpPr/>
          <p:nvPr/>
        </p:nvSpPr>
        <p:spPr>
          <a:xfrm flipH="1">
            <a:off x="5436096" y="1923678"/>
            <a:ext cx="2326408" cy="936104"/>
          </a:xfrm>
          <a:prstGeom prst="homePlat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Although I can say: </a:t>
            </a:r>
            <a:endParaRPr lang="en-US" dirty="0" smtClean="0"/>
          </a:p>
          <a:p>
            <a:pPr algn="ctr"/>
            <a:r>
              <a:rPr lang="en-US" dirty="0" smtClean="0"/>
              <a:t>“I feel </a:t>
            </a:r>
            <a:r>
              <a:rPr lang="en-US" dirty="0"/>
              <a:t>strongly about </a:t>
            </a:r>
            <a:r>
              <a:rPr lang="en-US" dirty="0" smtClean="0"/>
              <a:t>it”.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67894"/>
            <a:ext cx="2016224" cy="1104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7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424" y="1692402"/>
            <a:ext cx="3121152" cy="175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258</Words>
  <Application>Microsoft Office PowerPoint</Application>
  <PresentationFormat>Presentación en pantalla (16:9)</PresentationFormat>
  <Paragraphs>89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Aharoni</vt:lpstr>
      <vt:lpstr>Arial</vt:lpstr>
      <vt:lpstr>Arial Unicode MS</vt:lpstr>
      <vt:lpstr>Calibri</vt:lpstr>
      <vt:lpstr>Calibri Light</vt:lpstr>
      <vt:lpstr>Century Gothic</vt:lpstr>
      <vt:lpstr>Times New Roman</vt:lpstr>
      <vt:lpstr>Wingdings</vt:lpstr>
      <vt:lpstr>Tema de Office</vt:lpstr>
      <vt:lpstr>Unit 1-A  Adjectives vs. Manner adverbs</vt:lpstr>
      <vt:lpstr>What is an adjective?</vt:lpstr>
      <vt:lpstr>What is an adverb?</vt:lpstr>
      <vt:lpstr>Presentación de PowerPoint</vt:lpstr>
      <vt:lpstr>Presentación de PowerPoint</vt:lpstr>
      <vt:lpstr>Presentación de PowerPoint</vt:lpstr>
      <vt:lpstr>We never use an adjective to describe an action… but an adverb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49</cp:revision>
  <dcterms:created xsi:type="dcterms:W3CDTF">2015-02-13T23:43:15Z</dcterms:created>
  <dcterms:modified xsi:type="dcterms:W3CDTF">2017-08-11T17:36:37Z</dcterms:modified>
</cp:coreProperties>
</file>