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58" r:id="rId12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0" autoAdjust="0"/>
    <p:restoredTop sz="94660"/>
  </p:normalViewPr>
  <p:slideViewPr>
    <p:cSldViewPr>
      <p:cViewPr varScale="1">
        <p:scale>
          <a:sx n="144" d="100"/>
          <a:sy n="144" d="100"/>
        </p:scale>
        <p:origin x="10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11/08/2017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363C4-3FD0-4961-A73F-45A88A11B22E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84953-709D-4C80-BD29-70CC213A73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42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C3EF0-A45A-49EF-AAE3-775645FD8695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9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11/08/2017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483" y="1851670"/>
            <a:ext cx="9128517" cy="1080120"/>
          </a:xfrm>
        </p:spPr>
        <p:txBody>
          <a:bodyPr>
            <a:noAutofit/>
          </a:bodyPr>
          <a:lstStyle/>
          <a:p>
            <a:r>
              <a:rPr lang="es-ES" sz="3600" b="1" dirty="0" err="1" smtClean="0">
                <a:latin typeface="Century Gothic" panose="020B0502020202020204" pitchFamily="34" charset="0"/>
              </a:rPr>
              <a:t>Unit</a:t>
            </a:r>
            <a:r>
              <a:rPr lang="es-ES" sz="3600" b="1" dirty="0" smtClean="0">
                <a:latin typeface="Century Gothic" panose="020B0502020202020204" pitchFamily="34" charset="0"/>
              </a:rPr>
              <a:t> 4: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Future</a:t>
            </a:r>
            <a:r>
              <a:rPr lang="es-ES" sz="3600" b="1" dirty="0" smtClean="0">
                <a:latin typeface="Century Gothic" panose="020B0502020202020204" pitchFamily="34" charset="0"/>
              </a:rPr>
              <a:t> simple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with</a:t>
            </a:r>
            <a:r>
              <a:rPr lang="es-ES" sz="3600" b="1" dirty="0" smtClean="0">
                <a:latin typeface="Century Gothic" panose="020B0502020202020204" pitchFamily="34" charset="0"/>
              </a:rPr>
              <a:t> be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going</a:t>
            </a:r>
            <a:r>
              <a:rPr lang="es-ES" sz="3600" b="1" dirty="0" smtClean="0">
                <a:latin typeface="Century Gothic" panose="020B0502020202020204" pitchFamily="34" charset="0"/>
              </a:rPr>
              <a:t> to and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present</a:t>
            </a:r>
            <a:r>
              <a:rPr lang="es-ES" sz="3600" b="1" dirty="0" smtClean="0">
                <a:latin typeface="Century Gothic" panose="020B0502020202020204" pitchFamily="34" charset="0"/>
              </a:rPr>
              <a:t> </a:t>
            </a:r>
            <a:r>
              <a:rPr lang="es-ES" sz="3600" b="1" dirty="0" err="1" smtClean="0">
                <a:latin typeface="Century Gothic" panose="020B0502020202020204" pitchFamily="34" charset="0"/>
              </a:rPr>
              <a:t>progressive</a:t>
            </a:r>
            <a:endParaRPr lang="es-ES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5483" y="2964516"/>
            <a:ext cx="9144000" cy="39932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A class by </a:t>
            </a:r>
            <a:r>
              <a:rPr lang="en-US" sz="2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Mr</a:t>
            </a:r>
            <a:r>
              <a:rPr lang="en-US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 Jean Paul </a:t>
            </a:r>
            <a:r>
              <a:rPr lang="en-US" sz="28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Quiñonez</a:t>
            </a:r>
            <a:endParaRPr lang="es-ES" sz="28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 smtClean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  <a:p>
            <a:pPr algn="l"/>
            <a:endParaRPr lang="es-ES" sz="2800" b="1" dirty="0">
              <a:latin typeface="Century Gothic" panose="020B0502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363838"/>
            <a:ext cx="2263485" cy="1587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115616" y="915566"/>
            <a:ext cx="5904656" cy="37824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As a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conclusion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,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we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can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say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that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800" b="1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sz="1800" b="1" dirty="0" smtClean="0">
                <a:cs typeface="Aharoni" pitchFamily="2" charset="-79"/>
              </a:rPr>
              <a:t>BE GOING TO COVERS UP TO               OF CERTAINTY in </a:t>
            </a:r>
            <a:r>
              <a:rPr lang="es-ES" sz="1800" b="1" dirty="0" err="1" smtClean="0">
                <a:cs typeface="Aharoni" pitchFamily="2" charset="-79"/>
              </a:rPr>
              <a:t>future</a:t>
            </a:r>
            <a:r>
              <a:rPr lang="es-ES" sz="1800" b="1" dirty="0" smtClean="0">
                <a:cs typeface="Aharoni" pitchFamily="2" charset="-79"/>
              </a:rPr>
              <a:t> </a:t>
            </a:r>
            <a:r>
              <a:rPr lang="es-ES" sz="1800" b="1" dirty="0" err="1" smtClean="0">
                <a:cs typeface="Aharoni" pitchFamily="2" charset="-79"/>
              </a:rPr>
              <a:t>events</a:t>
            </a:r>
            <a:r>
              <a:rPr lang="es-ES" sz="1800" b="1" dirty="0" smtClean="0">
                <a:cs typeface="Aharoni" pitchFamily="2" charset="-79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800" b="1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sz="1800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And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800" b="1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sz="1800" b="1" dirty="0" smtClean="0">
                <a:cs typeface="Aharoni" pitchFamily="2" charset="-79"/>
              </a:rPr>
              <a:t>PRESENT PROGRESSIVE WITH FUTURE TIME EXPRESSIONS COVERS UP              TO OF CERTAINTY in </a:t>
            </a:r>
            <a:r>
              <a:rPr lang="es-ES" sz="1800" b="1" dirty="0" err="1" smtClean="0">
                <a:cs typeface="Aharoni" pitchFamily="2" charset="-79"/>
              </a:rPr>
              <a:t>future</a:t>
            </a:r>
            <a:r>
              <a:rPr lang="es-ES" sz="1800" b="1" dirty="0" smtClean="0">
                <a:cs typeface="Aharoni" pitchFamily="2" charset="-79"/>
              </a:rPr>
              <a:t> </a:t>
            </a:r>
            <a:r>
              <a:rPr lang="es-ES" sz="1800" b="1" dirty="0" err="1" smtClean="0">
                <a:cs typeface="Aharoni" pitchFamily="2" charset="-79"/>
              </a:rPr>
              <a:t>events</a:t>
            </a:r>
            <a:endParaRPr lang="es-ES" sz="1800" b="1" dirty="0">
              <a:cs typeface="Arial" pitchFamily="34" charset="0"/>
            </a:endParaRPr>
          </a:p>
          <a:p>
            <a:pPr marL="0" indent="0">
              <a:buNone/>
            </a:pPr>
            <a:endParaRPr lang="es-ES" sz="1800" b="1" dirty="0" smtClean="0">
              <a:cs typeface="Arial" pitchFamily="34" charset="0"/>
            </a:endParaRPr>
          </a:p>
          <a:p>
            <a:pPr marL="0" indent="0">
              <a:buNone/>
            </a:pPr>
            <a:endParaRPr lang="es-ES" sz="2400" b="1" dirty="0">
              <a:cs typeface="Aharoni" pitchFamily="2" charset="-79"/>
            </a:endParaRPr>
          </a:p>
          <a:p>
            <a:pPr marL="0" indent="0">
              <a:buNone/>
            </a:pPr>
            <a:endParaRPr lang="es-ES" b="1" dirty="0"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891" y="0"/>
            <a:ext cx="1999109" cy="1999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04231"/>
            <a:ext cx="729704" cy="36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84"/>
          <a:stretch/>
        </p:blipFill>
        <p:spPr bwMode="auto">
          <a:xfrm>
            <a:off x="2339752" y="3795886"/>
            <a:ext cx="576063" cy="320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1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692402"/>
            <a:ext cx="3121152" cy="175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67495"/>
            <a:ext cx="4608512" cy="720079"/>
          </a:xfrm>
        </p:spPr>
        <p:txBody>
          <a:bodyPr>
            <a:normAutofit/>
          </a:bodyPr>
          <a:lstStyle/>
          <a:p>
            <a:r>
              <a:rPr lang="es-ES" sz="2800" b="1" dirty="0" err="1" smtClean="0">
                <a:latin typeface="+mn-lt"/>
                <a:cs typeface="Times New Roman" pitchFamily="18" charset="0"/>
              </a:rPr>
              <a:t>When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we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 describe </a:t>
            </a:r>
            <a:r>
              <a:rPr lang="es-ES" sz="2800" b="1" dirty="0" err="1" smtClean="0">
                <a:latin typeface="+mn-lt"/>
                <a:cs typeface="Times New Roman" pitchFamily="18" charset="0"/>
              </a:rPr>
              <a:t>plans</a:t>
            </a:r>
            <a:r>
              <a:rPr lang="es-ES" sz="2800" b="1" dirty="0" smtClean="0">
                <a:latin typeface="+mn-lt"/>
                <a:cs typeface="Times New Roman" pitchFamily="18" charset="0"/>
              </a:rPr>
              <a:t>…</a:t>
            </a:r>
            <a:endParaRPr lang="es-ES" sz="28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3568" y="1131590"/>
            <a:ext cx="6264696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…be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going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to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is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one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of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the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best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ways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to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talk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about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the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future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haroni" pitchFamily="2" charset="-79"/>
              </a:rPr>
              <a:t>.</a:t>
            </a:r>
          </a:p>
          <a:p>
            <a:pPr marL="0" indent="0">
              <a:buNone/>
            </a:pPr>
            <a:endParaRPr lang="es-ES" sz="1800" b="1" dirty="0">
              <a:cs typeface="Aharoni" pitchFamily="2" charset="-79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going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dance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tomorrow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night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Yes, I am.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I’m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going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 in a disco.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Pedro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isn’t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going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play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us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next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Saturday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es-ES" sz="1800" b="1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There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going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be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next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Friday,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our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teacher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going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unit</a:t>
            </a:r>
            <a:r>
              <a:rPr lang="es-ES" sz="1800" b="1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758" y="123478"/>
            <a:ext cx="1971303" cy="131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75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3588" y="1275606"/>
            <a:ext cx="619268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As </a:t>
            </a:r>
            <a:r>
              <a:rPr lang="es-ES" sz="1800" dirty="0" err="1" smtClean="0">
                <a:solidFill>
                  <a:schemeClr val="accent3">
                    <a:lumMod val="50000"/>
                  </a:schemeClr>
                </a:solidFill>
              </a:rPr>
              <a:t>we</a:t>
            </a:r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3">
                    <a:lumMod val="50000"/>
                  </a:schemeClr>
                </a:solidFill>
              </a:rPr>
              <a:t>recently</a:t>
            </a:r>
            <a:r>
              <a:rPr lang="es-ES" sz="1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3">
                    <a:lumMod val="50000"/>
                  </a:schemeClr>
                </a:solidFill>
              </a:rPr>
              <a:t>review</a:t>
            </a:r>
            <a:endParaRPr lang="es-ES" sz="1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grammar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pattern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cannot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work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without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verb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 BE (am, </a:t>
            </a:r>
            <a:r>
              <a:rPr lang="es-ES" sz="1800" dirty="0" err="1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es-ES" sz="1800" dirty="0" smtClean="0">
                <a:solidFill>
                  <a:schemeClr val="accent2">
                    <a:lumMod val="75000"/>
                  </a:schemeClr>
                </a:solidFill>
              </a:rPr>
              <a:t>, are).</a:t>
            </a:r>
          </a:p>
          <a:p>
            <a:pPr marL="0" indent="0">
              <a:buNone/>
            </a:pPr>
            <a:endParaRPr lang="es-E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1800" dirty="0" smtClean="0"/>
          </a:p>
          <a:p>
            <a:r>
              <a:rPr lang="es-ES" sz="1800" dirty="0" err="1" smtClean="0"/>
              <a:t>Where</a:t>
            </a:r>
            <a:r>
              <a:rPr lang="es-ES" sz="1800" dirty="0" smtClean="0"/>
              <a:t> are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tomorrow</a:t>
            </a:r>
            <a:r>
              <a:rPr lang="es-ES" sz="1800" dirty="0" smtClean="0"/>
              <a:t> </a:t>
            </a:r>
            <a:r>
              <a:rPr lang="es-ES" sz="1800" dirty="0" err="1" smtClean="0"/>
              <a:t>after</a:t>
            </a:r>
            <a:r>
              <a:rPr lang="es-ES" sz="1800" dirty="0" smtClean="0"/>
              <a:t> </a:t>
            </a:r>
            <a:r>
              <a:rPr lang="es-ES" sz="1800" dirty="0" err="1" smtClean="0"/>
              <a:t>class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smtClean="0"/>
              <a:t>I am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drive </a:t>
            </a:r>
            <a:r>
              <a:rPr lang="es-ES" sz="1800" dirty="0" err="1" smtClean="0"/>
              <a:t>directly</a:t>
            </a:r>
            <a:r>
              <a:rPr lang="es-ES" sz="1800" dirty="0" smtClean="0"/>
              <a:t> home and </a:t>
            </a:r>
            <a:r>
              <a:rPr lang="es-ES" sz="1800" dirty="0" err="1" smtClean="0"/>
              <a:t>I’m</a:t>
            </a:r>
            <a:r>
              <a:rPr lang="es-ES" sz="1800" dirty="0" smtClean="0"/>
              <a:t> 	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bed</a:t>
            </a:r>
            <a:r>
              <a:rPr lang="es-ES" sz="1800" dirty="0" smtClean="0"/>
              <a:t>, </a:t>
            </a:r>
            <a:r>
              <a:rPr lang="es-ES" sz="1800" dirty="0" err="1" smtClean="0"/>
              <a:t>I’m</a:t>
            </a:r>
            <a:r>
              <a:rPr lang="es-ES" sz="1800" dirty="0" smtClean="0"/>
              <a:t> </a:t>
            </a:r>
            <a:r>
              <a:rPr lang="es-ES" sz="1800" dirty="0" err="1" smtClean="0"/>
              <a:t>not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go</a:t>
            </a:r>
            <a:r>
              <a:rPr lang="es-ES" sz="1800" dirty="0" smtClean="0"/>
              <a:t> </a:t>
            </a:r>
            <a:r>
              <a:rPr lang="es-ES" sz="1800" dirty="0" err="1" smtClean="0"/>
              <a:t>out</a:t>
            </a:r>
            <a:r>
              <a:rPr lang="es-ES" sz="1800" dirty="0" smtClean="0"/>
              <a:t>.</a:t>
            </a:r>
            <a:endParaRPr lang="es-ES" sz="1800" dirty="0"/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2" name="1 Elipse"/>
          <p:cNvSpPr/>
          <p:nvPr/>
        </p:nvSpPr>
        <p:spPr>
          <a:xfrm>
            <a:off x="1259632" y="2139702"/>
            <a:ext cx="5400600" cy="108012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This can be used either for affirmative, negative or interrogative sentences</a:t>
            </a:r>
            <a:endParaRPr lang="es-ES" sz="1600" dirty="0"/>
          </a:p>
        </p:txBody>
      </p:sp>
      <p:sp>
        <p:nvSpPr>
          <p:cNvPr id="4" name="Rectángulo 3"/>
          <p:cNvSpPr/>
          <p:nvPr/>
        </p:nvSpPr>
        <p:spPr>
          <a:xfrm>
            <a:off x="1331640" y="401928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chemeClr val="accent2">
                    <a:lumMod val="50000"/>
                  </a:schemeClr>
                </a:solidFill>
              </a:rPr>
              <a:t>BE + GOING TO + VERB IN 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SIMPLE FORM</a:t>
            </a:r>
            <a:endParaRPr lang="es-E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6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043608" y="195486"/>
            <a:ext cx="7704856" cy="792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When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we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made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a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previous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or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immediate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decision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over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a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situation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15566"/>
            <a:ext cx="2092887" cy="1131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83568" y="1275606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>
                <a:cs typeface="Aharoni" pitchFamily="2" charset="-79"/>
              </a:rPr>
              <a:t>There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is</a:t>
            </a:r>
            <a:r>
              <a:rPr lang="es-ES" dirty="0">
                <a:cs typeface="Aharoni" pitchFamily="2" charset="-79"/>
              </a:rPr>
              <a:t> no bread </a:t>
            </a:r>
            <a:r>
              <a:rPr lang="es-ES" dirty="0" err="1">
                <a:cs typeface="Aharoni" pitchFamily="2" charset="-79"/>
              </a:rPr>
              <a:t>for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breakfast</a:t>
            </a:r>
            <a:r>
              <a:rPr lang="es-ES" dirty="0">
                <a:cs typeface="Aharoni" pitchFamily="2" charset="-79"/>
              </a:rPr>
              <a:t>, so </a:t>
            </a:r>
            <a:r>
              <a:rPr lang="es-ES" dirty="0" err="1">
                <a:cs typeface="Aharoni" pitchFamily="2" charset="-79"/>
              </a:rPr>
              <a:t>I’m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going</a:t>
            </a:r>
            <a:r>
              <a:rPr lang="es-ES" dirty="0">
                <a:cs typeface="Aharoni" pitchFamily="2" charset="-79"/>
              </a:rPr>
              <a:t> to </a:t>
            </a:r>
            <a:r>
              <a:rPr lang="es-ES" dirty="0" err="1">
                <a:cs typeface="Aharoni" pitchFamily="2" charset="-79"/>
              </a:rPr>
              <a:t>buy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some</a:t>
            </a:r>
            <a:r>
              <a:rPr lang="es-ES" dirty="0">
                <a:cs typeface="Aharoni" pitchFamily="2" charset="-79"/>
              </a:rPr>
              <a:t> at </a:t>
            </a:r>
            <a:r>
              <a:rPr lang="es-ES" dirty="0" err="1">
                <a:cs typeface="Aharoni" pitchFamily="2" charset="-79"/>
              </a:rPr>
              <a:t>the</a:t>
            </a:r>
            <a:r>
              <a:rPr lang="es-ES" dirty="0">
                <a:cs typeface="Aharoni" pitchFamily="2" charset="-79"/>
              </a:rPr>
              <a:t> shop.</a:t>
            </a:r>
          </a:p>
          <a:p>
            <a:endParaRPr lang="es-ES" b="1" dirty="0">
              <a:cs typeface="Aharoni" pitchFamily="2" charset="-79"/>
            </a:endParaRPr>
          </a:p>
          <a:p>
            <a:r>
              <a:rPr lang="es-ES" dirty="0">
                <a:cs typeface="Aharoni" pitchFamily="2" charset="-79"/>
              </a:rPr>
              <a:t>I </a:t>
            </a:r>
            <a:r>
              <a:rPr lang="es-ES" dirty="0" err="1">
                <a:cs typeface="Aharoni" pitchFamily="2" charset="-79"/>
              </a:rPr>
              <a:t>heard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that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is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going</a:t>
            </a:r>
            <a:r>
              <a:rPr lang="es-ES" dirty="0">
                <a:cs typeface="Aharoni" pitchFamily="2" charset="-79"/>
              </a:rPr>
              <a:t> to be </a:t>
            </a:r>
            <a:r>
              <a:rPr lang="es-ES" dirty="0" err="1">
                <a:cs typeface="Aharoni" pitchFamily="2" charset="-79"/>
              </a:rPr>
              <a:t>the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party</a:t>
            </a:r>
            <a:r>
              <a:rPr lang="es-ES" dirty="0">
                <a:cs typeface="Aharoni" pitchFamily="2" charset="-79"/>
              </a:rPr>
              <a:t> of </a:t>
            </a:r>
            <a:r>
              <a:rPr lang="es-ES" dirty="0" err="1">
                <a:cs typeface="Aharoni" pitchFamily="2" charset="-79"/>
              </a:rPr>
              <a:t>the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year</a:t>
            </a:r>
            <a:r>
              <a:rPr lang="es-ES" dirty="0">
                <a:cs typeface="Aharoni" pitchFamily="2" charset="-79"/>
              </a:rPr>
              <a:t>, so </a:t>
            </a:r>
            <a:r>
              <a:rPr lang="es-ES" dirty="0" err="1">
                <a:cs typeface="Aharoni" pitchFamily="2" charset="-79"/>
              </a:rPr>
              <a:t>we</a:t>
            </a:r>
            <a:r>
              <a:rPr lang="es-ES" dirty="0">
                <a:cs typeface="Aharoni" pitchFamily="2" charset="-79"/>
              </a:rPr>
              <a:t> are </a:t>
            </a:r>
            <a:r>
              <a:rPr lang="es-ES" dirty="0" err="1">
                <a:cs typeface="Aharoni" pitchFamily="2" charset="-79"/>
              </a:rPr>
              <a:t>going</a:t>
            </a:r>
            <a:r>
              <a:rPr lang="es-ES" dirty="0">
                <a:cs typeface="Aharoni" pitchFamily="2" charset="-79"/>
              </a:rPr>
              <a:t> to be </a:t>
            </a:r>
            <a:r>
              <a:rPr lang="es-ES" dirty="0" err="1">
                <a:cs typeface="Aharoni" pitchFamily="2" charset="-79"/>
              </a:rPr>
              <a:t>there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early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tonight</a:t>
            </a:r>
            <a:r>
              <a:rPr lang="es-ES" dirty="0">
                <a:cs typeface="Aharoni" pitchFamily="2" charset="-79"/>
              </a:rPr>
              <a:t>.</a:t>
            </a:r>
            <a:endParaRPr lang="es-ES" b="1" dirty="0">
              <a:cs typeface="Aharoni" pitchFamily="2" charset="-79"/>
            </a:endParaRPr>
          </a:p>
          <a:p>
            <a:endParaRPr lang="es-ES" dirty="0">
              <a:cs typeface="Aharoni" pitchFamily="2" charset="-79"/>
            </a:endParaRPr>
          </a:p>
          <a:p>
            <a:r>
              <a:rPr lang="es-ES" dirty="0">
                <a:cs typeface="Aharoni" pitchFamily="2" charset="-79"/>
              </a:rPr>
              <a:t>I </a:t>
            </a:r>
            <a:r>
              <a:rPr lang="es-ES" dirty="0" err="1">
                <a:cs typeface="Aharoni" pitchFamily="2" charset="-79"/>
              </a:rPr>
              <a:t>didn’t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know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about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the</a:t>
            </a:r>
            <a:r>
              <a:rPr lang="es-ES" dirty="0">
                <a:cs typeface="Aharoni" pitchFamily="2" charset="-79"/>
              </a:rPr>
              <a:t> remedial </a:t>
            </a:r>
            <a:r>
              <a:rPr lang="es-ES" dirty="0" err="1">
                <a:cs typeface="Aharoni" pitchFamily="2" charset="-79"/>
              </a:rPr>
              <a:t>classes</a:t>
            </a:r>
            <a:r>
              <a:rPr lang="es-ES" dirty="0">
                <a:cs typeface="Aharoni" pitchFamily="2" charset="-79"/>
              </a:rPr>
              <a:t>, </a:t>
            </a:r>
            <a:r>
              <a:rPr lang="es-ES" dirty="0" err="1">
                <a:cs typeface="Aharoni" pitchFamily="2" charset="-79"/>
              </a:rPr>
              <a:t>but</a:t>
            </a:r>
            <a:r>
              <a:rPr lang="es-ES" dirty="0">
                <a:cs typeface="Aharoni" pitchFamily="2" charset="-79"/>
              </a:rPr>
              <a:t> I am </a:t>
            </a:r>
            <a:r>
              <a:rPr lang="es-ES" dirty="0" err="1">
                <a:cs typeface="Aharoni" pitchFamily="2" charset="-79"/>
              </a:rPr>
              <a:t>going</a:t>
            </a:r>
            <a:r>
              <a:rPr lang="es-ES" dirty="0">
                <a:cs typeface="Aharoni" pitchFamily="2" charset="-79"/>
              </a:rPr>
              <a:t> to </a:t>
            </a:r>
            <a:r>
              <a:rPr lang="es-ES" dirty="0" err="1">
                <a:cs typeface="Aharoni" pitchFamily="2" charset="-79"/>
              </a:rPr>
              <a:t>take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them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anyway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because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it’s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important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for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my</a:t>
            </a:r>
            <a:r>
              <a:rPr lang="es-ES" dirty="0">
                <a:cs typeface="Aharoni" pitchFamily="2" charset="-79"/>
              </a:rPr>
              <a:t> </a:t>
            </a:r>
            <a:r>
              <a:rPr lang="es-ES" dirty="0" err="1">
                <a:cs typeface="Aharoni" pitchFamily="2" charset="-79"/>
              </a:rPr>
              <a:t>course</a:t>
            </a:r>
            <a:r>
              <a:rPr lang="es-ES" dirty="0">
                <a:cs typeface="Aharoni" pitchFamily="2" charset="-79"/>
              </a:rPr>
              <a:t> grades.</a:t>
            </a:r>
          </a:p>
        </p:txBody>
      </p:sp>
    </p:spTree>
    <p:extLst>
      <p:ext uri="{BB962C8B-B14F-4D97-AF65-F5344CB8AC3E}">
        <p14:creationId xmlns:p14="http://schemas.microsoft.com/office/powerpoint/2010/main" val="203148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115616" y="195486"/>
            <a:ext cx="6624736" cy="439248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Be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going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to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is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followed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by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the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simple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form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of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the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verb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that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we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refer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to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s-ES" b="1" dirty="0" smtClean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endParaRPr lang="es-ES" b="1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When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we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use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the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verb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GO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the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use of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going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to</a:t>
            </a:r>
            <a:r>
              <a:rPr lang="es-ES" b="1" dirty="0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 can be </a:t>
            </a:r>
            <a:r>
              <a:rPr lang="es-ES" b="1" dirty="0" err="1" smtClean="0">
                <a:solidFill>
                  <a:schemeClr val="accent2">
                    <a:lumMod val="50000"/>
                  </a:schemeClr>
                </a:solidFill>
                <a:cs typeface="Aharoni" pitchFamily="2" charset="-79"/>
              </a:rPr>
              <a:t>reduced</a:t>
            </a:r>
            <a:endParaRPr lang="es-ES" b="1" dirty="0" smtClean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 marL="0" indent="0">
              <a:lnSpc>
                <a:spcPct val="100000"/>
              </a:lnSpc>
              <a:buNone/>
            </a:pPr>
            <a:endParaRPr lang="es-ES" b="1" dirty="0">
              <a:solidFill>
                <a:schemeClr val="accent2">
                  <a:lumMod val="50000"/>
                </a:schemeClr>
              </a:solidFill>
              <a:cs typeface="Aharoni" pitchFamily="2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Lima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vacations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E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can </a:t>
            </a:r>
            <a:r>
              <a:rPr lang="es-ES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say</a:t>
            </a:r>
            <a:endParaRPr lang="es-E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are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Lima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vacations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mother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supermarket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noon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0" indent="0">
              <a:buNone/>
            </a:pPr>
            <a:endParaRPr lang="es-ES" sz="1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s-ES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can </a:t>
            </a:r>
            <a:r>
              <a:rPr lang="es-ES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say</a:t>
            </a:r>
            <a:endParaRPr lang="es-ES" sz="1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1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mother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going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supermaket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before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noon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" name="2 Elipse"/>
          <p:cNvSpPr/>
          <p:nvPr/>
        </p:nvSpPr>
        <p:spPr>
          <a:xfrm>
            <a:off x="2267744" y="483518"/>
            <a:ext cx="3384376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 smtClean="0"/>
              <a:t>HOWEVER</a:t>
            </a:r>
            <a:endParaRPr lang="es-ES" sz="2800" dirty="0"/>
          </a:p>
        </p:txBody>
      </p:sp>
      <p:sp>
        <p:nvSpPr>
          <p:cNvPr id="2" name="1 Flecha derecha"/>
          <p:cNvSpPr/>
          <p:nvPr/>
        </p:nvSpPr>
        <p:spPr>
          <a:xfrm>
            <a:off x="1187624" y="4548305"/>
            <a:ext cx="2160240" cy="595195"/>
          </a:xfrm>
          <a:prstGeom prst="rightArrow">
            <a:avLst>
              <a:gd name="adj1" fmla="val 50000"/>
              <a:gd name="adj2" fmla="val 69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That</a:t>
            </a:r>
            <a:r>
              <a:rPr lang="es-ES" dirty="0" smtClean="0"/>
              <a:t> leads </a:t>
            </a:r>
            <a:r>
              <a:rPr lang="es-ES" dirty="0" err="1" smtClean="0"/>
              <a:t>us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63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608" y="411510"/>
            <a:ext cx="6840760" cy="417646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sz="3000" b="1" dirty="0" err="1" smtClean="0">
                <a:solidFill>
                  <a:schemeClr val="accent2">
                    <a:lumMod val="50000"/>
                  </a:schemeClr>
                </a:solidFill>
              </a:rPr>
              <a:t>Present</a:t>
            </a:r>
            <a:r>
              <a:rPr lang="es-ES" sz="3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3000" b="1" dirty="0" err="1" smtClean="0">
                <a:solidFill>
                  <a:schemeClr val="accent2">
                    <a:lumMod val="50000"/>
                  </a:schemeClr>
                </a:solidFill>
              </a:rPr>
              <a:t>progressive</a:t>
            </a:r>
            <a:r>
              <a:rPr lang="es-ES" sz="3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3000" b="1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es-ES" sz="3000" b="1" dirty="0" smtClean="0">
                <a:solidFill>
                  <a:schemeClr val="accent2">
                    <a:lumMod val="50000"/>
                  </a:schemeClr>
                </a:solidFill>
              </a:rPr>
              <a:t> a </a:t>
            </a:r>
            <a:r>
              <a:rPr lang="es-ES" sz="3000" b="1" dirty="0" err="1" smtClean="0">
                <a:solidFill>
                  <a:schemeClr val="accent2">
                    <a:lumMod val="50000"/>
                  </a:schemeClr>
                </a:solidFill>
              </a:rPr>
              <a:t>future</a:t>
            </a:r>
            <a:r>
              <a:rPr lang="es-ES" sz="3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3000" b="1" dirty="0" err="1" smtClean="0">
                <a:solidFill>
                  <a:schemeClr val="accent2">
                    <a:lumMod val="50000"/>
                  </a:schemeClr>
                </a:solidFill>
              </a:rPr>
              <a:t>meaning</a:t>
            </a:r>
            <a:endParaRPr lang="es-ES" sz="30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s-ES" sz="2000" dirty="0" smtClean="0"/>
          </a:p>
          <a:p>
            <a:endParaRPr lang="es-ES" sz="2200" dirty="0" smtClean="0"/>
          </a:p>
          <a:p>
            <a:r>
              <a:rPr lang="es-ES" sz="1900" dirty="0" smtClean="0"/>
              <a:t>Are </a:t>
            </a:r>
            <a:r>
              <a:rPr lang="es-ES" sz="1900" dirty="0" err="1" smtClean="0"/>
              <a:t>you</a:t>
            </a:r>
            <a:r>
              <a:rPr lang="es-ES" sz="1900" dirty="0" smtClean="0"/>
              <a:t> </a:t>
            </a:r>
            <a:r>
              <a:rPr lang="es-ES" sz="1900" dirty="0" err="1" smtClean="0"/>
              <a:t>working</a:t>
            </a:r>
            <a:r>
              <a:rPr lang="es-ES" sz="1900" dirty="0" smtClean="0"/>
              <a:t> extra time?</a:t>
            </a:r>
          </a:p>
          <a:p>
            <a:pPr marL="0" indent="0">
              <a:buNone/>
            </a:pPr>
            <a:r>
              <a:rPr lang="es-ES" sz="1900" dirty="0"/>
              <a:t>	</a:t>
            </a:r>
            <a:r>
              <a:rPr lang="es-ES" sz="1900" dirty="0" smtClean="0"/>
              <a:t>No, </a:t>
            </a:r>
            <a:r>
              <a:rPr lang="es-ES" sz="1900" dirty="0" err="1" smtClean="0"/>
              <a:t>I’m</a:t>
            </a:r>
            <a:r>
              <a:rPr lang="es-ES" sz="1900" dirty="0" smtClean="0"/>
              <a:t> </a:t>
            </a:r>
            <a:r>
              <a:rPr lang="es-ES" sz="1900" dirty="0" err="1" smtClean="0"/>
              <a:t>not</a:t>
            </a:r>
            <a:r>
              <a:rPr lang="es-ES" sz="1900" dirty="0" smtClean="0"/>
              <a:t>. </a:t>
            </a:r>
            <a:r>
              <a:rPr lang="es-ES" sz="1900" dirty="0" err="1" smtClean="0"/>
              <a:t>I’m</a:t>
            </a:r>
            <a:r>
              <a:rPr lang="es-ES" sz="1900" dirty="0" smtClean="0"/>
              <a:t> </a:t>
            </a:r>
            <a:r>
              <a:rPr lang="es-ES" sz="1900" dirty="0" err="1" smtClean="0"/>
              <a:t>just</a:t>
            </a:r>
            <a:r>
              <a:rPr lang="es-ES" sz="1900" dirty="0" smtClean="0"/>
              <a:t> </a:t>
            </a:r>
            <a:r>
              <a:rPr lang="es-ES" sz="1900" dirty="0" err="1" smtClean="0"/>
              <a:t>working</a:t>
            </a:r>
            <a:r>
              <a:rPr lang="es-ES" sz="1900" dirty="0"/>
              <a:t> </a:t>
            </a:r>
            <a:r>
              <a:rPr lang="es-ES" sz="1900" dirty="0" smtClean="0"/>
              <a:t>a regular 9 to 5 </a:t>
            </a:r>
            <a:r>
              <a:rPr lang="es-ES" sz="1900" dirty="0" err="1" smtClean="0"/>
              <a:t>schedule</a:t>
            </a:r>
            <a:r>
              <a:rPr lang="es-ES" sz="1900" dirty="0" smtClean="0"/>
              <a:t>.</a:t>
            </a:r>
          </a:p>
          <a:p>
            <a:pPr marL="0" indent="0">
              <a:buNone/>
            </a:pPr>
            <a:endParaRPr lang="es-ES" sz="2400" dirty="0"/>
          </a:p>
          <a:p>
            <a:pPr marL="0" indent="0" algn="r">
              <a:buNone/>
            </a:pPr>
            <a:r>
              <a:rPr lang="es-ES" sz="2000" dirty="0"/>
              <a:t>	</a:t>
            </a:r>
            <a:r>
              <a:rPr lang="es-ES" sz="2000" dirty="0" smtClean="0"/>
              <a:t>			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If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you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use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that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pattern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,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it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es-ES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 algn="r">
              <a:buNone/>
            </a:pP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becomes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just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a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sentence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for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momentaneous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actions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in </a:t>
            </a:r>
            <a:r>
              <a:rPr lang="es-ES" sz="16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present</a:t>
            </a:r>
            <a:r>
              <a:rPr lang="es-ES" sz="16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  <a:endParaRPr lang="es-ES" sz="16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Elipse"/>
          <p:cNvSpPr/>
          <p:nvPr/>
        </p:nvSpPr>
        <p:spPr>
          <a:xfrm>
            <a:off x="1187624" y="1275606"/>
            <a:ext cx="5832648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AM / IS / ARE    +    VERB   +    ING</a:t>
            </a:r>
            <a:endParaRPr lang="es-E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231455"/>
            <a:ext cx="6516724" cy="33843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I’m</a:t>
            </a:r>
            <a:r>
              <a:rPr lang="es-ES" sz="1800" dirty="0" smtClean="0"/>
              <a:t> sleeping </a:t>
            </a:r>
            <a:r>
              <a:rPr lang="es-ES" sz="1800" dirty="0" err="1" smtClean="0">
                <a:solidFill>
                  <a:srgbClr val="FF0000"/>
                </a:solidFill>
              </a:rPr>
              <a:t>after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midnight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tomorrow</a:t>
            </a:r>
            <a:r>
              <a:rPr lang="es-ES" sz="1800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smtClean="0"/>
              <a:t>Are </a:t>
            </a:r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traveling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Cuzco </a:t>
            </a:r>
            <a:r>
              <a:rPr lang="es-ES" sz="1800" dirty="0" err="1" smtClean="0">
                <a:solidFill>
                  <a:srgbClr val="FF0000"/>
                </a:solidFill>
              </a:rPr>
              <a:t>next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weekend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 </a:t>
            </a:r>
            <a:r>
              <a:rPr lang="es-ES" sz="1800" dirty="0" smtClean="0"/>
              <a:t>  No, </a:t>
            </a:r>
            <a:r>
              <a:rPr lang="es-ES" sz="1800" dirty="0" err="1" smtClean="0"/>
              <a:t>we</a:t>
            </a:r>
            <a:r>
              <a:rPr lang="es-ES" sz="1800" dirty="0" smtClean="0"/>
              <a:t> are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smtClean="0">
                <a:solidFill>
                  <a:srgbClr val="FF0000"/>
                </a:solidFill>
              </a:rPr>
              <a:t>in </a:t>
            </a:r>
            <a:r>
              <a:rPr lang="es-ES" sz="1800" dirty="0" err="1" smtClean="0">
                <a:solidFill>
                  <a:srgbClr val="FF0000"/>
                </a:solidFill>
              </a:rPr>
              <a:t>three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weeks</a:t>
            </a:r>
            <a:r>
              <a:rPr lang="es-E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My</a:t>
            </a:r>
            <a:r>
              <a:rPr lang="es-ES" sz="1800" dirty="0" smtClean="0"/>
              <a:t> </a:t>
            </a:r>
            <a:r>
              <a:rPr lang="es-ES" sz="1800" dirty="0" err="1" smtClean="0"/>
              <a:t>parents</a:t>
            </a:r>
            <a:r>
              <a:rPr lang="es-ES" sz="1800" dirty="0" smtClean="0"/>
              <a:t> are </a:t>
            </a:r>
            <a:r>
              <a:rPr lang="es-ES" sz="1800" dirty="0" err="1" smtClean="0"/>
              <a:t>coming</a:t>
            </a:r>
            <a:r>
              <a:rPr lang="es-ES" sz="1800" dirty="0" smtClean="0"/>
              <a:t> back </a:t>
            </a:r>
            <a:r>
              <a:rPr lang="es-ES" sz="1800" dirty="0" err="1" smtClean="0"/>
              <a:t>from</a:t>
            </a:r>
            <a:r>
              <a:rPr lang="es-ES" sz="1800" dirty="0" smtClean="0"/>
              <a:t> Australia </a:t>
            </a:r>
            <a:r>
              <a:rPr lang="es-ES" sz="1800" dirty="0" err="1" smtClean="0">
                <a:solidFill>
                  <a:srgbClr val="FF0000"/>
                </a:solidFill>
              </a:rPr>
              <a:t>next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July</a:t>
            </a:r>
            <a:r>
              <a:rPr lang="es-ES" sz="18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s-ES" sz="1800" dirty="0"/>
          </a:p>
          <a:p>
            <a:pPr>
              <a:buFont typeface="Wingdings" pitchFamily="2" charset="2"/>
              <a:buChar char="§"/>
            </a:pPr>
            <a:r>
              <a:rPr lang="es-ES" sz="1800" dirty="0" err="1" smtClean="0"/>
              <a:t>Where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your</a:t>
            </a:r>
            <a:r>
              <a:rPr lang="es-ES" sz="1800" dirty="0" smtClean="0"/>
              <a:t> </a:t>
            </a:r>
            <a:r>
              <a:rPr lang="es-ES" sz="1800" dirty="0" err="1" smtClean="0"/>
              <a:t>sister</a:t>
            </a:r>
            <a:r>
              <a:rPr lang="es-ES" sz="1800" dirty="0" smtClean="0"/>
              <a:t> </a:t>
            </a:r>
            <a:r>
              <a:rPr lang="es-ES" sz="1800" dirty="0" err="1" smtClean="0"/>
              <a:t>celebrating</a:t>
            </a:r>
            <a:r>
              <a:rPr lang="es-ES" sz="1800" dirty="0" smtClean="0"/>
              <a:t> </a:t>
            </a:r>
            <a:r>
              <a:rPr lang="es-ES" sz="1800" dirty="0" err="1" smtClean="0"/>
              <a:t>her</a:t>
            </a:r>
            <a:r>
              <a:rPr lang="es-ES" sz="1800" dirty="0" smtClean="0"/>
              <a:t> </a:t>
            </a:r>
            <a:r>
              <a:rPr lang="es-ES" sz="1800" dirty="0" err="1" smtClean="0"/>
              <a:t>birthday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tomorrow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night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 </a:t>
            </a:r>
            <a:r>
              <a:rPr lang="es-ES" sz="1800" dirty="0" smtClean="0"/>
              <a:t>  </a:t>
            </a:r>
            <a:r>
              <a:rPr lang="es-ES" sz="1800" dirty="0" err="1" smtClean="0"/>
              <a:t>She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going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a disco and </a:t>
            </a:r>
            <a:r>
              <a:rPr lang="es-ES" sz="1800" dirty="0" err="1" smtClean="0"/>
              <a:t>she’s</a:t>
            </a:r>
            <a:r>
              <a:rPr lang="es-ES" sz="1800" dirty="0"/>
              <a:t> </a:t>
            </a:r>
            <a:r>
              <a:rPr lang="es-ES" sz="1800" dirty="0" err="1" smtClean="0"/>
              <a:t>celebrating</a:t>
            </a:r>
            <a:r>
              <a:rPr lang="es-ES" sz="1800" dirty="0" smtClean="0"/>
              <a:t> </a:t>
            </a:r>
            <a:r>
              <a:rPr lang="es-ES" sz="1800" dirty="0" err="1" smtClean="0"/>
              <a:t>till</a:t>
            </a:r>
            <a:r>
              <a:rPr lang="es-ES" sz="1800" dirty="0" smtClean="0"/>
              <a:t> </a:t>
            </a:r>
            <a:r>
              <a:rPr lang="es-ES" sz="1800" dirty="0" smtClean="0">
                <a:solidFill>
                  <a:srgbClr val="FF0000"/>
                </a:solidFill>
              </a:rPr>
              <a:t>6 a.m. </a:t>
            </a:r>
            <a:r>
              <a:rPr lang="es-ES" sz="1800" dirty="0" err="1" smtClean="0">
                <a:solidFill>
                  <a:srgbClr val="FF0000"/>
                </a:solidFill>
              </a:rPr>
              <a:t>next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day</a:t>
            </a:r>
            <a:r>
              <a:rPr lang="es-ES" sz="1800" dirty="0" smtClean="0"/>
              <a:t>.</a:t>
            </a:r>
          </a:p>
        </p:txBody>
      </p:sp>
      <p:sp>
        <p:nvSpPr>
          <p:cNvPr id="4" name="3 Lágrima"/>
          <p:cNvSpPr/>
          <p:nvPr/>
        </p:nvSpPr>
        <p:spPr>
          <a:xfrm>
            <a:off x="3743400" y="7319"/>
            <a:ext cx="5400600" cy="1224136"/>
          </a:xfrm>
          <a:prstGeom prst="teardrop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/>
              <a:t>Then</a:t>
            </a:r>
            <a:r>
              <a:rPr lang="es-ES" b="1" dirty="0"/>
              <a:t> </a:t>
            </a: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important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use a </a:t>
            </a:r>
            <a:r>
              <a:rPr lang="es-ES" b="1" dirty="0" err="1" smtClean="0"/>
              <a:t>future</a:t>
            </a:r>
            <a:r>
              <a:rPr lang="es-ES" b="1" dirty="0" smtClean="0"/>
              <a:t> time </a:t>
            </a:r>
            <a:r>
              <a:rPr lang="es-ES" b="1" dirty="0" err="1" smtClean="0"/>
              <a:t>expression</a:t>
            </a:r>
            <a:r>
              <a:rPr lang="es-ES" b="1" dirty="0" smtClean="0"/>
              <a:t> so 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these</a:t>
            </a:r>
            <a:r>
              <a:rPr lang="es-ES" b="1" dirty="0" smtClean="0"/>
              <a:t> </a:t>
            </a:r>
            <a:r>
              <a:rPr lang="es-ES" b="1" dirty="0" err="1" smtClean="0"/>
              <a:t>sentences</a:t>
            </a:r>
            <a:r>
              <a:rPr lang="es-ES" b="1" dirty="0" smtClean="0"/>
              <a:t> </a:t>
            </a:r>
            <a:r>
              <a:rPr lang="es-ES" b="1" dirty="0" err="1" smtClean="0"/>
              <a:t>refer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future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72980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15616" y="411510"/>
            <a:ext cx="7416823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800" b="1" dirty="0" err="1" smtClean="0">
                <a:solidFill>
                  <a:schemeClr val="accent2">
                    <a:lumMod val="50000"/>
                  </a:schemeClr>
                </a:solidFill>
              </a:rPr>
              <a:t>It’s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accent2">
                    <a:lumMod val="50000"/>
                  </a:schemeClr>
                </a:solidFill>
              </a:rPr>
              <a:t>important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accent2">
                    <a:lumMod val="50000"/>
                  </a:schemeClr>
                </a:solidFill>
              </a:rPr>
              <a:t>to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accent2">
                    <a:lumMod val="50000"/>
                  </a:schemeClr>
                </a:solidFill>
              </a:rPr>
              <a:t>refer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accent2">
                    <a:lumMod val="50000"/>
                  </a:schemeClr>
                </a:solidFill>
              </a:rPr>
              <a:t>to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ES" sz="2800" b="1" dirty="0" err="1" smtClean="0">
                <a:solidFill>
                  <a:schemeClr val="accent2">
                    <a:lumMod val="50000"/>
                  </a:schemeClr>
                </a:solidFill>
              </a:rPr>
              <a:t>specific</a:t>
            </a:r>
            <a:r>
              <a:rPr lang="es-ES" sz="2800" b="1" dirty="0" smtClean="0">
                <a:solidFill>
                  <a:schemeClr val="accent2">
                    <a:lumMod val="50000"/>
                  </a:schemeClr>
                </a:solidFill>
              </a:rPr>
              <a:t> times and dates</a:t>
            </a:r>
          </a:p>
          <a:p>
            <a:pPr marL="0" indent="0" algn="ctr">
              <a:buNone/>
            </a:pPr>
            <a:endParaRPr lang="es-ES" sz="2600" dirty="0" smtClean="0">
              <a:solidFill>
                <a:schemeClr val="accent2">
                  <a:lumMod val="50000"/>
                </a:schemeClr>
              </a:solidFill>
              <a:latin typeface="Showcard Gothic" pitchFamily="82" charset="0"/>
            </a:endParaRPr>
          </a:p>
          <a:p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teacher</a:t>
            </a:r>
            <a:r>
              <a:rPr lang="es-ES" sz="1800" dirty="0" smtClean="0"/>
              <a:t> </a:t>
            </a:r>
            <a:r>
              <a:rPr lang="es-ES" sz="1800" dirty="0" err="1" smtClean="0"/>
              <a:t>is</a:t>
            </a:r>
            <a:r>
              <a:rPr lang="es-ES" sz="1800" dirty="0" smtClean="0"/>
              <a:t> </a:t>
            </a:r>
            <a:r>
              <a:rPr lang="es-ES" sz="1800" dirty="0" err="1" smtClean="0"/>
              <a:t>giving</a:t>
            </a:r>
            <a:r>
              <a:rPr lang="es-ES" sz="1800" dirty="0" smtClean="0"/>
              <a:t> </a:t>
            </a:r>
            <a:r>
              <a:rPr lang="es-ES" sz="1800" dirty="0" err="1" smtClean="0"/>
              <a:t>an</a:t>
            </a:r>
            <a:r>
              <a:rPr lang="es-ES" sz="1800" dirty="0" smtClean="0"/>
              <a:t> </a:t>
            </a:r>
            <a:r>
              <a:rPr lang="es-ES" sz="1800" dirty="0" err="1" smtClean="0"/>
              <a:t>exam</a:t>
            </a:r>
            <a:r>
              <a:rPr lang="es-ES" sz="1800" dirty="0" smtClean="0"/>
              <a:t> </a:t>
            </a:r>
            <a:r>
              <a:rPr lang="es-ES" sz="1800" dirty="0" smtClean="0">
                <a:solidFill>
                  <a:srgbClr val="FF0000"/>
                </a:solidFill>
              </a:rPr>
              <a:t>at 8 </a:t>
            </a:r>
            <a:r>
              <a:rPr lang="es-ES" sz="1800" dirty="0" err="1" smtClean="0">
                <a:solidFill>
                  <a:srgbClr val="FF0000"/>
                </a:solidFill>
              </a:rPr>
              <a:t>o’clock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next</a:t>
            </a:r>
            <a:r>
              <a:rPr lang="es-ES" sz="1800" dirty="0" smtClean="0">
                <a:solidFill>
                  <a:srgbClr val="FF0000"/>
                </a:solidFill>
              </a:rPr>
              <a:t> Friday</a:t>
            </a:r>
            <a:r>
              <a:rPr lang="es-ES" sz="1800" dirty="0" smtClean="0"/>
              <a:t>.</a:t>
            </a:r>
          </a:p>
          <a:p>
            <a:endParaRPr lang="es-ES" sz="1800" dirty="0"/>
          </a:p>
          <a:p>
            <a:r>
              <a:rPr lang="es-ES" sz="1800" dirty="0" smtClean="0"/>
              <a:t>Are </a:t>
            </a:r>
            <a:r>
              <a:rPr lang="es-ES" sz="1800" dirty="0" err="1" smtClean="0"/>
              <a:t>you</a:t>
            </a:r>
            <a:r>
              <a:rPr lang="es-ES" sz="1800" dirty="0" smtClean="0"/>
              <a:t> </a:t>
            </a:r>
            <a:r>
              <a:rPr lang="es-ES" sz="1800" dirty="0" err="1" smtClean="0"/>
              <a:t>leaving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airport</a:t>
            </a:r>
            <a:r>
              <a:rPr lang="es-ES" sz="1800" dirty="0" smtClean="0"/>
              <a:t> at </a:t>
            </a:r>
            <a:r>
              <a:rPr lang="es-ES" sz="1800" dirty="0" smtClean="0">
                <a:solidFill>
                  <a:srgbClr val="FF0000"/>
                </a:solidFill>
              </a:rPr>
              <a:t>6 </a:t>
            </a:r>
            <a:r>
              <a:rPr lang="es-ES" sz="1800" dirty="0" err="1" smtClean="0">
                <a:solidFill>
                  <a:srgbClr val="FF0000"/>
                </a:solidFill>
              </a:rPr>
              <a:t>or</a:t>
            </a:r>
            <a:r>
              <a:rPr lang="es-ES" sz="1800" dirty="0" smtClean="0">
                <a:solidFill>
                  <a:srgbClr val="FF0000"/>
                </a:solidFill>
              </a:rPr>
              <a:t> 7 </a:t>
            </a:r>
            <a:r>
              <a:rPr lang="es-ES" sz="1800" dirty="0" err="1" smtClean="0">
                <a:solidFill>
                  <a:srgbClr val="FF0000"/>
                </a:solidFill>
              </a:rPr>
              <a:t>this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evening</a:t>
            </a:r>
            <a:r>
              <a:rPr lang="es-ES" sz="1800" dirty="0" smtClean="0"/>
              <a:t>?</a:t>
            </a:r>
          </a:p>
          <a:p>
            <a:pPr marL="0" indent="0">
              <a:buNone/>
            </a:pPr>
            <a:r>
              <a:rPr lang="es-ES" sz="1800" dirty="0"/>
              <a:t>	</a:t>
            </a:r>
            <a:r>
              <a:rPr lang="es-ES" sz="1800" dirty="0" err="1" smtClean="0"/>
              <a:t>I’m</a:t>
            </a:r>
            <a:r>
              <a:rPr lang="es-ES" sz="1800" dirty="0" smtClean="0"/>
              <a:t> </a:t>
            </a:r>
            <a:r>
              <a:rPr lang="es-ES" sz="1800" dirty="0" err="1" smtClean="0"/>
              <a:t>leaving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before</a:t>
            </a:r>
            <a:r>
              <a:rPr lang="es-ES" sz="1800" dirty="0" smtClean="0">
                <a:solidFill>
                  <a:srgbClr val="FF0000"/>
                </a:solidFill>
              </a:rPr>
              <a:t> 6</a:t>
            </a:r>
            <a:r>
              <a:rPr lang="es-ES" sz="1800" dirty="0" smtClean="0"/>
              <a:t> </a:t>
            </a:r>
            <a:r>
              <a:rPr lang="es-ES" sz="1800" dirty="0" err="1" smtClean="0"/>
              <a:t>to</a:t>
            </a:r>
            <a:r>
              <a:rPr lang="es-ES" sz="1800" dirty="0" smtClean="0"/>
              <a:t> </a:t>
            </a:r>
            <a:r>
              <a:rPr lang="es-ES" sz="1800" dirty="0" err="1" smtClean="0"/>
              <a:t>arrive</a:t>
            </a:r>
            <a:r>
              <a:rPr lang="es-ES" sz="1800" dirty="0" smtClean="0"/>
              <a:t> </a:t>
            </a:r>
            <a:r>
              <a:rPr lang="es-ES" sz="1800" dirty="0" err="1" smtClean="0"/>
              <a:t>on</a:t>
            </a:r>
            <a:r>
              <a:rPr lang="es-ES" sz="1800" dirty="0" smtClean="0"/>
              <a:t> time.</a:t>
            </a:r>
          </a:p>
          <a:p>
            <a:endParaRPr lang="es-ES" sz="1800" dirty="0"/>
          </a:p>
          <a:p>
            <a:r>
              <a:rPr lang="es-ES" sz="1800" dirty="0" smtClean="0"/>
              <a:t>José </a:t>
            </a:r>
            <a:r>
              <a:rPr lang="es-ES" sz="1800" dirty="0" err="1" smtClean="0"/>
              <a:t>isn’t</a:t>
            </a:r>
            <a:r>
              <a:rPr lang="es-ES" sz="1800" dirty="0" smtClean="0"/>
              <a:t> </a:t>
            </a:r>
            <a:r>
              <a:rPr lang="es-ES" sz="1800" dirty="0" err="1" smtClean="0"/>
              <a:t>cooking</a:t>
            </a:r>
            <a:r>
              <a:rPr lang="es-ES" sz="1800" dirty="0" smtClean="0"/>
              <a:t> a </a:t>
            </a:r>
            <a:r>
              <a:rPr lang="es-ES" sz="1800" dirty="0" err="1" smtClean="0"/>
              <a:t>dish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his</a:t>
            </a:r>
            <a:r>
              <a:rPr lang="es-ES" sz="1800" dirty="0" smtClean="0"/>
              <a:t> </a:t>
            </a:r>
            <a:r>
              <a:rPr lang="es-ES" sz="1800" dirty="0" err="1" smtClean="0"/>
              <a:t>mother</a:t>
            </a:r>
            <a:r>
              <a:rPr lang="es-ES" sz="1800" dirty="0" smtClean="0"/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tomorrow</a:t>
            </a:r>
            <a:r>
              <a:rPr lang="es-ES" sz="1800" dirty="0" smtClean="0">
                <a:solidFill>
                  <a:srgbClr val="FF0000"/>
                </a:solidFill>
              </a:rPr>
              <a:t> </a:t>
            </a:r>
            <a:r>
              <a:rPr lang="es-ES" sz="1800" dirty="0" err="1" smtClean="0">
                <a:solidFill>
                  <a:srgbClr val="FF0000"/>
                </a:solidFill>
              </a:rPr>
              <a:t>morning</a:t>
            </a:r>
            <a:r>
              <a:rPr lang="es-ES" sz="1800" dirty="0" smtClean="0"/>
              <a:t>.</a:t>
            </a:r>
            <a:endParaRPr lang="es-ES" sz="1800" dirty="0"/>
          </a:p>
          <a:p>
            <a:pPr marL="0" indent="0">
              <a:buNone/>
            </a:pPr>
            <a:endParaRPr lang="es-ES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059582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3" y="3795886"/>
            <a:ext cx="7921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84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1043608" y="456515"/>
            <a:ext cx="691276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We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can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also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use be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going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to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for</a:t>
            </a:r>
            <a:r>
              <a:rPr lang="es-ES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s-ES" sz="28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predictions</a:t>
            </a:r>
            <a:endParaRPr lang="es-ES" sz="2800" b="1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endParaRPr lang="es-ES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I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think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s-ES" sz="1800" b="1" dirty="0" smtClean="0">
                <a:cs typeface="Arial" pitchFamily="34" charset="0"/>
              </a:rPr>
              <a:t>I am </a:t>
            </a:r>
            <a:r>
              <a:rPr lang="es-ES" sz="1800" b="1" dirty="0" err="1" smtClean="0">
                <a:cs typeface="Arial" pitchFamily="34" charset="0"/>
              </a:rPr>
              <a:t>going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to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go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to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the</a:t>
            </a:r>
            <a:r>
              <a:rPr lang="es-ES" sz="1800" b="1" dirty="0" smtClean="0">
                <a:cs typeface="Arial" pitchFamily="34" charset="0"/>
              </a:rPr>
              <a:t> cinema </a:t>
            </a:r>
            <a:r>
              <a:rPr lang="es-ES" sz="1800" b="1" dirty="0" err="1" smtClean="0">
                <a:cs typeface="Arial" pitchFamily="34" charset="0"/>
              </a:rPr>
              <a:t>later</a:t>
            </a:r>
            <a:r>
              <a:rPr lang="es-ES" sz="1800" b="1" dirty="0" smtClean="0"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So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you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guess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it’s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going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to</a:t>
            </a:r>
            <a:r>
              <a:rPr lang="es-ES" sz="1800" b="1" dirty="0" smtClean="0">
                <a:cs typeface="Arial" pitchFamily="34" charset="0"/>
              </a:rPr>
              <a:t> rain </a:t>
            </a:r>
            <a:r>
              <a:rPr lang="es-ES" sz="1800" b="1" dirty="0" err="1" smtClean="0">
                <a:cs typeface="Arial" pitchFamily="34" charset="0"/>
              </a:rPr>
              <a:t>this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afternoon</a:t>
            </a:r>
            <a:r>
              <a:rPr lang="es-ES" sz="1800" b="1" dirty="0" smtClean="0"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ES" sz="1800" b="1" dirty="0" err="1" smtClean="0">
                <a:cs typeface="Arial" pitchFamily="34" charset="0"/>
              </a:rPr>
              <a:t>Where</a:t>
            </a:r>
            <a:r>
              <a:rPr lang="es-ES" sz="1800" b="1" dirty="0" smtClean="0">
                <a:cs typeface="Arial" pitchFamily="34" charset="0"/>
              </a:rPr>
              <a:t> are </a:t>
            </a:r>
            <a:r>
              <a:rPr lang="es-ES" sz="1800" b="1" dirty="0" err="1" smtClean="0">
                <a:cs typeface="Arial" pitchFamily="34" charset="0"/>
              </a:rPr>
              <a:t>you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probably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going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to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stay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when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you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arrive</a:t>
            </a:r>
            <a:r>
              <a:rPr lang="es-ES" sz="1800" b="1" dirty="0" smtClean="0">
                <a:cs typeface="Arial" pitchFamily="34" charset="0"/>
              </a:rPr>
              <a:t> in </a:t>
            </a:r>
            <a:r>
              <a:rPr lang="es-ES" sz="1800" b="1" dirty="0" err="1" smtClean="0">
                <a:cs typeface="Arial" pitchFamily="34" charset="0"/>
              </a:rPr>
              <a:t>England</a:t>
            </a:r>
            <a:r>
              <a:rPr lang="es-ES" sz="1800" b="1" dirty="0" smtClean="0">
                <a:cs typeface="Arial" pitchFamily="34" charset="0"/>
              </a:rPr>
              <a:t>?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2">
                  <a:lumMod val="75000"/>
                </a:schemeClr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I </a:t>
            </a:r>
            <a:r>
              <a:rPr lang="es-ES" sz="1800" b="1" dirty="0" err="1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believe</a:t>
            </a:r>
            <a:r>
              <a:rPr lang="es-ES" sz="18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we’re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going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to</a:t>
            </a:r>
            <a:r>
              <a:rPr lang="es-ES" sz="1800" b="1" dirty="0" smtClean="0">
                <a:cs typeface="Arial" pitchFamily="34" charset="0"/>
              </a:rPr>
              <a:t> </a:t>
            </a:r>
            <a:r>
              <a:rPr lang="es-ES" sz="1800" b="1" dirty="0" err="1" smtClean="0">
                <a:cs typeface="Arial" pitchFamily="34" charset="0"/>
              </a:rPr>
              <a:t>stay</a:t>
            </a:r>
            <a:r>
              <a:rPr lang="es-ES" sz="1800" b="1" dirty="0" smtClean="0">
                <a:cs typeface="Arial" pitchFamily="34" charset="0"/>
              </a:rPr>
              <a:t> in a </a:t>
            </a:r>
            <a:r>
              <a:rPr lang="es-ES" sz="1800" b="1" dirty="0" err="1" smtClean="0">
                <a:cs typeface="Arial" pitchFamily="34" charset="0"/>
              </a:rPr>
              <a:t>cheap</a:t>
            </a:r>
            <a:r>
              <a:rPr lang="es-ES" sz="1800" b="1" dirty="0" smtClean="0">
                <a:cs typeface="Arial" pitchFamily="34" charset="0"/>
              </a:rPr>
              <a:t> hotel.</a:t>
            </a:r>
            <a:endParaRPr lang="es-ES" sz="1800" dirty="0" smtClean="0">
              <a:cs typeface="Aharoni" pitchFamily="2" charset="-79"/>
            </a:endParaRPr>
          </a:p>
          <a:p>
            <a:pPr marL="0" indent="0">
              <a:buNone/>
            </a:pPr>
            <a:endParaRPr lang="es-ES" dirty="0" smtClean="0">
              <a:cs typeface="Aharoni" pitchFamily="2" charset="-79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s-ES" sz="2000" dirty="0">
              <a:solidFill>
                <a:schemeClr val="tx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915566"/>
            <a:ext cx="1656184" cy="1449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4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484</Words>
  <Application>Microsoft Office PowerPoint</Application>
  <PresentationFormat>Presentación en pantalla (16:9)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Aharoni</vt:lpstr>
      <vt:lpstr>Arial</vt:lpstr>
      <vt:lpstr>Arial Unicode MS</vt:lpstr>
      <vt:lpstr>Calibri</vt:lpstr>
      <vt:lpstr>Calibri Light</vt:lpstr>
      <vt:lpstr>Century Gothic</vt:lpstr>
      <vt:lpstr>Showcard Gothic</vt:lpstr>
      <vt:lpstr>Times New Roman</vt:lpstr>
      <vt:lpstr>Wingdings</vt:lpstr>
      <vt:lpstr>Tema de Office</vt:lpstr>
      <vt:lpstr>Unit 4: Future simple with be going to and present progressive</vt:lpstr>
      <vt:lpstr>When we describe plans…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Echegaray Yépe, Marco Antonio</cp:lastModifiedBy>
  <cp:revision>34</cp:revision>
  <dcterms:created xsi:type="dcterms:W3CDTF">2015-02-13T23:43:15Z</dcterms:created>
  <dcterms:modified xsi:type="dcterms:W3CDTF">2017-08-11T17:40:28Z</dcterms:modified>
</cp:coreProperties>
</file>